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77" r:id="rId3"/>
    <p:sldId id="261" r:id="rId4"/>
    <p:sldId id="260"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8" r:id="rId20"/>
    <p:sldId id="276" r:id="rId21"/>
    <p:sldId id="279" r:id="rId22"/>
    <p:sldId id="280" r:id="rId23"/>
    <p:sldId id="257" r:id="rId24"/>
    <p:sldId id="281" r:id="rId25"/>
    <p:sldId id="282" r:id="rId26"/>
    <p:sldId id="283" r:id="rId27"/>
    <p:sldId id="284" r:id="rId28"/>
    <p:sldId id="285" r:id="rId29"/>
    <p:sldId id="258" r:id="rId30"/>
    <p:sldId id="286" r:id="rId31"/>
    <p:sldId id="259" r:id="rId32"/>
    <p:sldId id="2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320" y="4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A145CF-7033-43B2-9CF7-7BF49B41D8CE}" type="datetimeFigureOut">
              <a:rPr lang="en-US" smtClean="0"/>
              <a:t>2/25/2019</a:t>
            </a:fld>
            <a:endParaRPr lang="en-US"/>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F2C3A6-355F-49BB-AC9C-32B3AB509AE6}" type="slidenum">
              <a:rPr lang="en-US" smtClean="0"/>
              <a:t>‹N°›</a:t>
            </a:fld>
            <a:endParaRPr lang="en-US"/>
          </a:p>
        </p:txBody>
      </p:sp>
    </p:spTree>
    <p:extLst>
      <p:ext uri="{BB962C8B-B14F-4D97-AF65-F5344CB8AC3E}">
        <p14:creationId xmlns:p14="http://schemas.microsoft.com/office/powerpoint/2010/main" val="1836469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miter lim="800000"/>
            <a:headEnd/>
            <a:tailEnd/>
          </a:ln>
        </p:spPr>
        <p:txBody>
          <a:bodyPr/>
          <a:lstStyle/>
          <a:p>
            <a:fld id="{D9774F4A-2F85-4225-9BE8-D0AD5C22E37D}" type="slidenum">
              <a:rPr lang="fr-FR"/>
              <a:pPr/>
              <a:t>4</a:t>
            </a:fld>
            <a:endParaRPr lang="fr-F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miter lim="800000"/>
            <a:headEnd/>
            <a:tailEnd/>
          </a:ln>
        </p:spPr>
        <p:txBody>
          <a:bodyPr/>
          <a:lstStyle/>
          <a:p>
            <a:fld id="{39F74C80-4AA4-4D6B-ABAE-9D4F953445B5}" type="slidenum">
              <a:rPr lang="fr-FR"/>
              <a:pPr/>
              <a:t>5</a:t>
            </a:fld>
            <a:endParaRPr lang="fr-F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3019D2-5DAD-43A3-9B4E-8C9EF5E550BC}" type="slidenum">
              <a:rPr lang="fr-FR"/>
              <a:pPr/>
              <a:t>7</a:t>
            </a:fld>
            <a:endParaRPr lang="fr-FR"/>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C98FE9-34EC-4D93-9D72-6465DE6CF39B}" type="slidenum">
              <a:rPr lang="fr-FR"/>
              <a:pPr/>
              <a:t>8</a:t>
            </a:fld>
            <a:endParaRPr lang="fr-FR"/>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a:xfrm>
            <a:off x="1046164" y="4352926"/>
            <a:ext cx="4770437" cy="3478213"/>
          </a:xfrm>
        </p:spPr>
        <p:txBody>
          <a:bodyPr/>
          <a:lstStyle/>
          <a:p>
            <a:pPr defTabSz="457155"/>
            <a:endParaRPr lang="fr-F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1B66AD-0D9A-4C31-866F-5E9CE901FD11}" type="slidenum">
              <a:rPr lang="fr-FR"/>
              <a:pPr/>
              <a:t>9</a:t>
            </a:fld>
            <a:endParaRPr lang="fr-FR"/>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miter lim="800000"/>
            <a:headEnd/>
            <a:tailEnd/>
          </a:ln>
        </p:spPr>
        <p:txBody>
          <a:bodyPr/>
          <a:lstStyle/>
          <a:p>
            <a:fld id="{1B446446-EB5C-4E93-8E59-D31AF56E7FA7}" type="slidenum">
              <a:rPr lang="fr-FR"/>
              <a:pPr/>
              <a:t>11</a:t>
            </a:fld>
            <a:endParaRPr lang="fr-F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en-US"/>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a:p>
        </p:txBody>
      </p:sp>
      <p:sp>
        <p:nvSpPr>
          <p:cNvPr id="4" name="Espace réservé de la date 3"/>
          <p:cNvSpPr>
            <a:spLocks noGrp="1"/>
          </p:cNvSpPr>
          <p:nvPr>
            <p:ph type="dt" sz="half" idx="10"/>
          </p:nvPr>
        </p:nvSpPr>
        <p:spPr/>
        <p:txBody>
          <a:bodyPr/>
          <a:lstStyle/>
          <a:p>
            <a:fld id="{9685FA23-238F-4A62-85DC-039F71258CA1}" type="datetime1">
              <a:rPr lang="en-US" smtClean="0"/>
              <a:t>2/25/2019</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C5F60339-0CB1-4F86-8756-890D85358D73}" type="slidenum">
              <a:rPr lang="en-US" smtClean="0"/>
              <a:t>‹N°›</a:t>
            </a:fld>
            <a:endParaRPr lang="en-US"/>
          </a:p>
        </p:txBody>
      </p:sp>
    </p:spTree>
    <p:extLst>
      <p:ext uri="{BB962C8B-B14F-4D97-AF65-F5344CB8AC3E}">
        <p14:creationId xmlns:p14="http://schemas.microsoft.com/office/powerpoint/2010/main" val="17523555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9CCFB9A3-5A19-4287-80D8-338A313CA5C1}" type="datetime1">
              <a:rPr lang="en-US" smtClean="0"/>
              <a:t>2/25/2019</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C5F60339-0CB1-4F86-8756-890D85358D73}" type="slidenum">
              <a:rPr lang="en-US" smtClean="0"/>
              <a:t>‹N°›</a:t>
            </a:fld>
            <a:endParaRPr lang="en-US"/>
          </a:p>
        </p:txBody>
      </p:sp>
    </p:spTree>
    <p:extLst>
      <p:ext uri="{BB962C8B-B14F-4D97-AF65-F5344CB8AC3E}">
        <p14:creationId xmlns:p14="http://schemas.microsoft.com/office/powerpoint/2010/main" val="17647007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BF36DA78-DB68-4A0C-AA68-A11A951B84A1}" type="datetime1">
              <a:rPr lang="en-US" smtClean="0"/>
              <a:t>2/25/2019</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C5F60339-0CB1-4F86-8756-890D85358D73}" type="slidenum">
              <a:rPr lang="en-US" smtClean="0"/>
              <a:t>‹N°›</a:t>
            </a:fld>
            <a:endParaRPr lang="en-US"/>
          </a:p>
        </p:txBody>
      </p:sp>
    </p:spTree>
    <p:extLst>
      <p:ext uri="{BB962C8B-B14F-4D97-AF65-F5344CB8AC3E}">
        <p14:creationId xmlns:p14="http://schemas.microsoft.com/office/powerpoint/2010/main" val="38700434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p>
            <a:r>
              <a:rPr lang="fr-FR" smtClean="0"/>
              <a:t>Modifiez le style du titre</a:t>
            </a:r>
            <a:endParaRPr lang="fr-FR"/>
          </a:p>
        </p:txBody>
      </p:sp>
      <p:sp>
        <p:nvSpPr>
          <p:cNvPr id="3" name="Espace réservé du tableau 2"/>
          <p:cNvSpPr>
            <a:spLocks noGrp="1"/>
          </p:cNvSpPr>
          <p:nvPr>
            <p:ph type="tbl" idx="1"/>
          </p:nvPr>
        </p:nvSpPr>
        <p:spPr>
          <a:xfrm>
            <a:off x="457200" y="1600200"/>
            <a:ext cx="8229600" cy="4525963"/>
          </a:xfrm>
        </p:spPr>
        <p:txBody>
          <a:bodyPr/>
          <a:lstStyle/>
          <a:p>
            <a:pPr lvl="0"/>
            <a:endParaRPr lang="fr-FR" noProof="0" smtClean="0"/>
          </a:p>
        </p:txBody>
      </p:sp>
      <p:sp>
        <p:nvSpPr>
          <p:cNvPr id="4" name="Rectangle 4"/>
          <p:cNvSpPr>
            <a:spLocks noGrp="1" noChangeArrowheads="1"/>
          </p:cNvSpPr>
          <p:nvPr>
            <p:ph type="dt" sz="half" idx="10"/>
          </p:nvPr>
        </p:nvSpPr>
        <p:spPr>
          <a:ln/>
        </p:spPr>
        <p:txBody>
          <a:bodyPr/>
          <a:lstStyle>
            <a:lvl1pPr>
              <a:defRPr/>
            </a:lvl1pPr>
          </a:lstStyle>
          <a:p>
            <a:pPr>
              <a:defRPr/>
            </a:pPr>
            <a:fld id="{E1125CDD-1187-4EEE-8DEE-ADAF22806DD9}" type="datetime1">
              <a:rPr lang="en-US" smtClean="0"/>
              <a:t>2/25/2019</a:t>
            </a:fld>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0CAB2FDA-4F08-4031-972F-4073911AE8DE}" type="slidenum">
              <a:rPr lang="fr-FR"/>
              <a:pPr>
                <a:defRPr/>
              </a:pPr>
              <a:t>‹N°›</a:t>
            </a:fld>
            <a:endParaRPr lang="fr-FR"/>
          </a:p>
        </p:txBody>
      </p:sp>
    </p:spTree>
    <p:extLst>
      <p:ext uri="{BB962C8B-B14F-4D97-AF65-F5344CB8AC3E}">
        <p14:creationId xmlns:p14="http://schemas.microsoft.com/office/powerpoint/2010/main" val="2664506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p:txBody>
          <a:bodyPr/>
          <a:lstStyle/>
          <a:p>
            <a:fld id="{71F6074E-D016-4066-B1C0-99622076E434}" type="datetime1">
              <a:rPr lang="en-US" smtClean="0"/>
              <a:t>2/25/2019</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C5F60339-0CB1-4F86-8756-890D85358D73}" type="slidenum">
              <a:rPr lang="en-US" smtClean="0"/>
              <a:t>‹N°›</a:t>
            </a:fld>
            <a:endParaRPr lang="en-US"/>
          </a:p>
        </p:txBody>
      </p:sp>
    </p:spTree>
    <p:extLst>
      <p:ext uri="{BB962C8B-B14F-4D97-AF65-F5344CB8AC3E}">
        <p14:creationId xmlns:p14="http://schemas.microsoft.com/office/powerpoint/2010/main" val="4263746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9682E3E1-7446-418F-BCBA-84F90B374952}" type="datetime1">
              <a:rPr lang="en-US" smtClean="0"/>
              <a:t>2/25/2019</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C5F60339-0CB1-4F86-8756-890D85358D73}" type="slidenum">
              <a:rPr lang="en-US" smtClean="0"/>
              <a:t>‹N°›</a:t>
            </a:fld>
            <a:endParaRPr lang="en-US"/>
          </a:p>
        </p:txBody>
      </p:sp>
    </p:spTree>
    <p:extLst>
      <p:ext uri="{BB962C8B-B14F-4D97-AF65-F5344CB8AC3E}">
        <p14:creationId xmlns:p14="http://schemas.microsoft.com/office/powerpoint/2010/main" val="20947905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p:txBody>
          <a:bodyPr/>
          <a:lstStyle/>
          <a:p>
            <a:fld id="{A51F54DE-1BD4-425D-8D68-FE24B9240792}" type="datetime1">
              <a:rPr lang="en-US" smtClean="0"/>
              <a:t>2/25/2019</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C5F60339-0CB1-4F86-8756-890D85358D73}" type="slidenum">
              <a:rPr lang="en-US" smtClean="0"/>
              <a:t>‹N°›</a:t>
            </a:fld>
            <a:endParaRPr lang="en-US"/>
          </a:p>
        </p:txBody>
      </p:sp>
    </p:spTree>
    <p:extLst>
      <p:ext uri="{BB962C8B-B14F-4D97-AF65-F5344CB8AC3E}">
        <p14:creationId xmlns:p14="http://schemas.microsoft.com/office/powerpoint/2010/main" val="5665601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p:txBody>
          <a:bodyPr/>
          <a:lstStyle/>
          <a:p>
            <a:fld id="{97D65E2C-1F18-44E9-8898-B2D4DE7B5859}" type="datetime1">
              <a:rPr lang="en-US" smtClean="0"/>
              <a:t>2/25/2019</a:t>
            </a:fld>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C5F60339-0CB1-4F86-8756-890D85358D73}" type="slidenum">
              <a:rPr lang="en-US" smtClean="0"/>
              <a:t>‹N°›</a:t>
            </a:fld>
            <a:endParaRPr lang="en-US"/>
          </a:p>
        </p:txBody>
      </p:sp>
    </p:spTree>
    <p:extLst>
      <p:ext uri="{BB962C8B-B14F-4D97-AF65-F5344CB8AC3E}">
        <p14:creationId xmlns:p14="http://schemas.microsoft.com/office/powerpoint/2010/main" val="2285636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e la date 2"/>
          <p:cNvSpPr>
            <a:spLocks noGrp="1"/>
          </p:cNvSpPr>
          <p:nvPr>
            <p:ph type="dt" sz="half" idx="10"/>
          </p:nvPr>
        </p:nvSpPr>
        <p:spPr/>
        <p:txBody>
          <a:bodyPr/>
          <a:lstStyle/>
          <a:p>
            <a:fld id="{AA0EBA5B-27C9-4F91-AC5F-CFEA155B8392}" type="datetime1">
              <a:rPr lang="en-US" smtClean="0"/>
              <a:t>2/25/2019</a:t>
            </a:fld>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C5F60339-0CB1-4F86-8756-890D85358D73}" type="slidenum">
              <a:rPr lang="en-US" smtClean="0"/>
              <a:t>‹N°›</a:t>
            </a:fld>
            <a:endParaRPr lang="en-US"/>
          </a:p>
        </p:txBody>
      </p:sp>
    </p:spTree>
    <p:extLst>
      <p:ext uri="{BB962C8B-B14F-4D97-AF65-F5344CB8AC3E}">
        <p14:creationId xmlns:p14="http://schemas.microsoft.com/office/powerpoint/2010/main" val="1066820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4009AD0-CE5B-4954-A38C-651FE981301C}" type="datetime1">
              <a:rPr lang="en-US" smtClean="0"/>
              <a:t>2/25/2019</a:t>
            </a:fld>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C5F60339-0CB1-4F86-8756-890D85358D73}" type="slidenum">
              <a:rPr lang="en-US" smtClean="0"/>
              <a:t>‹N°›</a:t>
            </a:fld>
            <a:endParaRPr lang="en-US"/>
          </a:p>
        </p:txBody>
      </p:sp>
    </p:spTree>
    <p:extLst>
      <p:ext uri="{BB962C8B-B14F-4D97-AF65-F5344CB8AC3E}">
        <p14:creationId xmlns:p14="http://schemas.microsoft.com/office/powerpoint/2010/main" val="2874943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C998EC65-1F0F-4BDC-81E7-B0B3ABEE793E}" type="datetime1">
              <a:rPr lang="en-US" smtClean="0"/>
              <a:t>2/25/2019</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C5F60339-0CB1-4F86-8756-890D85358D73}" type="slidenum">
              <a:rPr lang="en-US" smtClean="0"/>
              <a:t>‹N°›</a:t>
            </a:fld>
            <a:endParaRPr lang="en-US"/>
          </a:p>
        </p:txBody>
      </p:sp>
    </p:spTree>
    <p:extLst>
      <p:ext uri="{BB962C8B-B14F-4D97-AF65-F5344CB8AC3E}">
        <p14:creationId xmlns:p14="http://schemas.microsoft.com/office/powerpoint/2010/main" val="1883747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8F8C7B5-7822-4CD2-A5F2-4DD9CD3E79AF}" type="datetime1">
              <a:rPr lang="en-US" smtClean="0"/>
              <a:t>2/25/2019</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C5F60339-0CB1-4F86-8756-890D85358D73}" type="slidenum">
              <a:rPr lang="en-US" smtClean="0"/>
              <a:t>‹N°›</a:t>
            </a:fld>
            <a:endParaRPr lang="en-US"/>
          </a:p>
        </p:txBody>
      </p:sp>
    </p:spTree>
    <p:extLst>
      <p:ext uri="{BB962C8B-B14F-4D97-AF65-F5344CB8AC3E}">
        <p14:creationId xmlns:p14="http://schemas.microsoft.com/office/powerpoint/2010/main" val="3618433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en-US"/>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567623-5B25-4030-9D4C-B83417E544EE}" type="datetime1">
              <a:rPr lang="en-US" smtClean="0"/>
              <a:t>2/25/2019</a:t>
            </a:fld>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F60339-0CB1-4F86-8756-890D85358D73}" type="slidenum">
              <a:rPr lang="en-US" smtClean="0"/>
              <a:t>‹N°›</a:t>
            </a:fld>
            <a:endParaRPr lang="en-US"/>
          </a:p>
        </p:txBody>
      </p:sp>
    </p:spTree>
    <p:extLst>
      <p:ext uri="{BB962C8B-B14F-4D97-AF65-F5344CB8AC3E}">
        <p14:creationId xmlns:p14="http://schemas.microsoft.com/office/powerpoint/2010/main" val="7584835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cnsforum.com/content/pictures/imagebank/hirespng/hrl_rcpt_sys_nic_ACH.png" TargetMode="External"/><Relationship Id="rId2" Type="http://schemas.openxmlformats.org/officeDocument/2006/relationships/image" Target="../media/image3.wmf"/><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3568" y="2204864"/>
            <a:ext cx="7772400" cy="1470025"/>
          </a:xfrm>
        </p:spPr>
        <p:txBody>
          <a:bodyPr>
            <a:noAutofit/>
          </a:bodyPr>
          <a:lstStyle/>
          <a:p>
            <a:r>
              <a:rPr lang="en-US" sz="2400" b="1" dirty="0">
                <a:solidFill>
                  <a:srgbClr val="0000FF"/>
                </a:solidFill>
              </a:rPr>
              <a:t>Les </a:t>
            </a:r>
            <a:r>
              <a:rPr lang="en-US" sz="2400" b="1" dirty="0" err="1">
                <a:solidFill>
                  <a:srgbClr val="0000FF"/>
                </a:solidFill>
              </a:rPr>
              <a:t>méthodes</a:t>
            </a:r>
            <a:r>
              <a:rPr lang="en-US" sz="2400" b="1" dirty="0">
                <a:solidFill>
                  <a:srgbClr val="0000FF"/>
                </a:solidFill>
              </a:rPr>
              <a:t> du </a:t>
            </a:r>
            <a:r>
              <a:rPr lang="en-US" sz="2400" b="1" dirty="0" err="1">
                <a:solidFill>
                  <a:srgbClr val="0000FF"/>
                </a:solidFill>
              </a:rPr>
              <a:t>sevrage</a:t>
            </a:r>
            <a:r>
              <a:rPr lang="en-US" sz="2400" b="1" dirty="0">
                <a:solidFill>
                  <a:srgbClr val="0000FF"/>
                </a:solidFill>
              </a:rPr>
              <a:t> </a:t>
            </a:r>
            <a:r>
              <a:rPr lang="en-US" sz="2400" b="1" dirty="0" err="1" smtClean="0">
                <a:solidFill>
                  <a:srgbClr val="0000FF"/>
                </a:solidFill>
              </a:rPr>
              <a:t>tabagique</a:t>
            </a:r>
            <a:r>
              <a:rPr lang="en-US" sz="2400" b="1" dirty="0" smtClean="0">
                <a:solidFill>
                  <a:srgbClr val="0000FF"/>
                </a:solidFill>
              </a:rPr>
              <a:t>: </a:t>
            </a:r>
            <a:r>
              <a:rPr lang="en-US" sz="2400" b="1" dirty="0" err="1">
                <a:solidFill>
                  <a:srgbClr val="0000FF"/>
                </a:solidFill>
              </a:rPr>
              <a:t>quels</a:t>
            </a:r>
            <a:r>
              <a:rPr lang="en-US" sz="2400" b="1" dirty="0">
                <a:solidFill>
                  <a:srgbClr val="0000FF"/>
                </a:solidFill>
              </a:rPr>
              <a:t> </a:t>
            </a:r>
            <a:r>
              <a:rPr lang="en-US" sz="2400" b="1" dirty="0" err="1">
                <a:solidFill>
                  <a:srgbClr val="0000FF"/>
                </a:solidFill>
              </a:rPr>
              <a:t>sont</a:t>
            </a:r>
            <a:r>
              <a:rPr lang="en-US" sz="2400" b="1" dirty="0">
                <a:solidFill>
                  <a:srgbClr val="0000FF"/>
                </a:solidFill>
              </a:rPr>
              <a:t> les </a:t>
            </a:r>
            <a:r>
              <a:rPr lang="en-US" sz="2400" b="1" dirty="0" err="1">
                <a:solidFill>
                  <a:srgbClr val="0000FF"/>
                </a:solidFill>
              </a:rPr>
              <a:t>traitements</a:t>
            </a:r>
            <a:r>
              <a:rPr lang="en-US" sz="2400" b="1" dirty="0">
                <a:solidFill>
                  <a:srgbClr val="0000FF"/>
                </a:solidFill>
              </a:rPr>
              <a:t> </a:t>
            </a:r>
            <a:r>
              <a:rPr lang="en-US" sz="2400" b="1" dirty="0" err="1">
                <a:solidFill>
                  <a:srgbClr val="0000FF"/>
                </a:solidFill>
              </a:rPr>
              <a:t>médicamenteux</a:t>
            </a:r>
            <a:r>
              <a:rPr lang="en-US" sz="2400" b="1" dirty="0">
                <a:solidFill>
                  <a:srgbClr val="0000FF"/>
                </a:solidFill>
              </a:rPr>
              <a:t> ? </a:t>
            </a:r>
            <a:r>
              <a:rPr lang="en-US" sz="2400" b="1" dirty="0" smtClean="0">
                <a:solidFill>
                  <a:srgbClr val="0000FF"/>
                </a:solidFill>
              </a:rPr>
              <a:t/>
            </a:r>
            <a:br>
              <a:rPr lang="en-US" sz="2400" b="1" dirty="0" smtClean="0">
                <a:solidFill>
                  <a:srgbClr val="0000FF"/>
                </a:solidFill>
              </a:rPr>
            </a:br>
            <a:r>
              <a:rPr lang="en-US" sz="2400" b="1" dirty="0" smtClean="0">
                <a:solidFill>
                  <a:srgbClr val="0000FF"/>
                </a:solidFill>
              </a:rPr>
              <a:t>La </a:t>
            </a:r>
            <a:r>
              <a:rPr lang="en-US" sz="2400" b="1" dirty="0">
                <a:solidFill>
                  <a:srgbClr val="0000FF"/>
                </a:solidFill>
              </a:rPr>
              <a:t>cigarette </a:t>
            </a:r>
            <a:r>
              <a:rPr lang="en-US" sz="2400" b="1" dirty="0" err="1">
                <a:solidFill>
                  <a:srgbClr val="0000FF"/>
                </a:solidFill>
              </a:rPr>
              <a:t>électronique</a:t>
            </a:r>
            <a:r>
              <a:rPr lang="en-US" sz="2400" b="1" dirty="0">
                <a:solidFill>
                  <a:srgbClr val="0000FF"/>
                </a:solidFill>
              </a:rPr>
              <a:t> fait-</a:t>
            </a:r>
            <a:r>
              <a:rPr lang="en-US" sz="2400" b="1" dirty="0" err="1">
                <a:solidFill>
                  <a:srgbClr val="0000FF"/>
                </a:solidFill>
              </a:rPr>
              <a:t>elle</a:t>
            </a:r>
            <a:r>
              <a:rPr lang="en-US" sz="2400" b="1" dirty="0">
                <a:solidFill>
                  <a:srgbClr val="0000FF"/>
                </a:solidFill>
              </a:rPr>
              <a:t> </a:t>
            </a:r>
            <a:r>
              <a:rPr lang="en-US" sz="2400" b="1" dirty="0" err="1">
                <a:solidFill>
                  <a:srgbClr val="0000FF"/>
                </a:solidFill>
              </a:rPr>
              <a:t>partie</a:t>
            </a:r>
            <a:r>
              <a:rPr lang="en-US" sz="2400" b="1" dirty="0">
                <a:solidFill>
                  <a:srgbClr val="0000FF"/>
                </a:solidFill>
              </a:rPr>
              <a:t> des </a:t>
            </a:r>
            <a:r>
              <a:rPr lang="en-US" sz="2400" b="1" dirty="0" err="1">
                <a:solidFill>
                  <a:srgbClr val="0000FF"/>
                </a:solidFill>
              </a:rPr>
              <a:t>méthodes</a:t>
            </a:r>
            <a:r>
              <a:rPr lang="en-US" sz="2400" b="1" dirty="0">
                <a:solidFill>
                  <a:srgbClr val="0000FF"/>
                </a:solidFill>
              </a:rPr>
              <a:t> du </a:t>
            </a:r>
            <a:r>
              <a:rPr lang="en-US" sz="2400" b="1" dirty="0" err="1">
                <a:solidFill>
                  <a:srgbClr val="0000FF"/>
                </a:solidFill>
              </a:rPr>
              <a:t>sevrage</a:t>
            </a:r>
            <a:r>
              <a:rPr lang="en-US" sz="2400" b="1" dirty="0">
                <a:solidFill>
                  <a:srgbClr val="0000FF"/>
                </a:solidFill>
              </a:rPr>
              <a:t> </a:t>
            </a:r>
            <a:r>
              <a:rPr lang="en-US" sz="2400" b="1" dirty="0" err="1">
                <a:solidFill>
                  <a:srgbClr val="0000FF"/>
                </a:solidFill>
              </a:rPr>
              <a:t>tabagique</a:t>
            </a:r>
            <a:r>
              <a:rPr lang="en-US" sz="2400" b="1" dirty="0">
                <a:solidFill>
                  <a:srgbClr val="0000FF"/>
                </a:solidFill>
              </a:rPr>
              <a:t> ?</a:t>
            </a:r>
            <a:br>
              <a:rPr lang="en-US" sz="2400" b="1" dirty="0">
                <a:solidFill>
                  <a:srgbClr val="0000FF"/>
                </a:solidFill>
              </a:rPr>
            </a:br>
            <a:endParaRPr lang="en-US" sz="2400" b="1" dirty="0">
              <a:solidFill>
                <a:srgbClr val="0000FF"/>
              </a:solidFill>
            </a:endParaRPr>
          </a:p>
        </p:txBody>
      </p:sp>
      <p:sp>
        <p:nvSpPr>
          <p:cNvPr id="3" name="Sous-titre 2"/>
          <p:cNvSpPr>
            <a:spLocks noGrp="1"/>
          </p:cNvSpPr>
          <p:nvPr>
            <p:ph type="subTitle" idx="1"/>
          </p:nvPr>
        </p:nvSpPr>
        <p:spPr>
          <a:xfrm>
            <a:off x="1475656" y="4581128"/>
            <a:ext cx="6400800" cy="1752600"/>
          </a:xfrm>
        </p:spPr>
        <p:txBody>
          <a:bodyPr>
            <a:normAutofit lnSpcReduction="10000"/>
          </a:bodyPr>
          <a:lstStyle/>
          <a:p>
            <a:pPr>
              <a:lnSpc>
                <a:spcPct val="80000"/>
              </a:lnSpc>
            </a:pPr>
            <a:r>
              <a:rPr lang="fr-FR" sz="2200" dirty="0" smtClean="0"/>
              <a:t>Ivan Berlin</a:t>
            </a:r>
          </a:p>
          <a:p>
            <a:pPr>
              <a:lnSpc>
                <a:spcPct val="80000"/>
              </a:lnSpc>
            </a:pPr>
            <a:r>
              <a:rPr lang="fr-FR" sz="2200" dirty="0" smtClean="0"/>
              <a:t/>
            </a:r>
            <a:br>
              <a:rPr lang="fr-FR" sz="2200" dirty="0" smtClean="0"/>
            </a:br>
            <a:r>
              <a:rPr lang="fr-FR" sz="2200" dirty="0" smtClean="0"/>
              <a:t>Département de pharmacologie</a:t>
            </a:r>
          </a:p>
          <a:p>
            <a:pPr>
              <a:lnSpc>
                <a:spcPct val="80000"/>
              </a:lnSpc>
            </a:pPr>
            <a:r>
              <a:rPr lang="fr-FR" sz="2200" dirty="0" smtClean="0"/>
              <a:t>Hôpital Pitié-Salpêtrière – Sorbonne Université, </a:t>
            </a:r>
          </a:p>
          <a:p>
            <a:pPr>
              <a:lnSpc>
                <a:spcPct val="80000"/>
              </a:lnSpc>
            </a:pPr>
            <a:r>
              <a:rPr lang="fr-FR" sz="2200" dirty="0" smtClean="0"/>
              <a:t>Faculté de médecine – CESP-INSERM 1018, Paris, France </a:t>
            </a:r>
          </a:p>
          <a:p>
            <a:endParaRPr lang="en-US" dirty="0"/>
          </a:p>
        </p:txBody>
      </p:sp>
      <p:pic>
        <p:nvPicPr>
          <p:cNvPr id="4" name="Picture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512490"/>
            <a:ext cx="16287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4" descr="Version 6 v3"/>
          <p:cNvPicPr/>
          <p:nvPr/>
        </p:nvPicPr>
        <p:blipFill>
          <a:blip r:embed="rId3" cstate="print"/>
          <a:srcRect/>
          <a:stretch>
            <a:fillRect/>
          </a:stretch>
        </p:blipFill>
        <p:spPr bwMode="auto">
          <a:xfrm>
            <a:off x="6224425" y="512490"/>
            <a:ext cx="906556" cy="1177122"/>
          </a:xfrm>
          <a:prstGeom prst="rect">
            <a:avLst/>
          </a:prstGeom>
          <a:noFill/>
          <a:ln w="9525">
            <a:noFill/>
            <a:miter lim="800000"/>
            <a:headEnd/>
            <a:tailEnd/>
          </a:ln>
        </p:spPr>
      </p:pic>
      <p:sp>
        <p:nvSpPr>
          <p:cNvPr id="6" name="Rectangle 5"/>
          <p:cNvSpPr/>
          <p:nvPr/>
        </p:nvSpPr>
        <p:spPr>
          <a:xfrm>
            <a:off x="5582809" y="169020"/>
            <a:ext cx="3096344" cy="461665"/>
          </a:xfrm>
          <a:prstGeom prst="rect">
            <a:avLst/>
          </a:prstGeom>
        </p:spPr>
        <p:txBody>
          <a:bodyPr wrap="square">
            <a:spAutoFit/>
          </a:bodyPr>
          <a:lstStyle/>
          <a:p>
            <a:r>
              <a:rPr lang="fr-FR" sz="1200" b="1" dirty="0"/>
              <a:t>Hôpitaux </a:t>
            </a:r>
            <a:r>
              <a:rPr lang="fr-FR" sz="1200" b="1" dirty="0" smtClean="0"/>
              <a:t>Universitaires</a:t>
            </a:r>
            <a:r>
              <a:rPr lang="fr-FR" sz="1200" b="1" dirty="0"/>
              <a:t>		</a:t>
            </a:r>
            <a:endParaRPr lang="en-US" sz="1200" dirty="0"/>
          </a:p>
          <a:p>
            <a:r>
              <a:rPr lang="fr-FR" sz="1200" b="1" dirty="0"/>
              <a:t>La Pitié Salpêtrière - Charles Foix</a:t>
            </a:r>
            <a:endParaRPr lang="en-US" sz="1200" dirty="0"/>
          </a:p>
        </p:txBody>
      </p:sp>
      <p:sp>
        <p:nvSpPr>
          <p:cNvPr id="7" name="Espace réservé du numéro de diapositive 6"/>
          <p:cNvSpPr>
            <a:spLocks noGrp="1"/>
          </p:cNvSpPr>
          <p:nvPr>
            <p:ph type="sldNum" sz="quarter" idx="12"/>
          </p:nvPr>
        </p:nvSpPr>
        <p:spPr/>
        <p:txBody>
          <a:bodyPr/>
          <a:lstStyle/>
          <a:p>
            <a:fld id="{C5F60339-0CB1-4F86-8756-890D85358D73}" type="slidenum">
              <a:rPr lang="en-US" smtClean="0"/>
              <a:t>1</a:t>
            </a:fld>
            <a:endParaRPr lang="en-US"/>
          </a:p>
        </p:txBody>
      </p:sp>
    </p:spTree>
    <p:extLst>
      <p:ext uri="{BB962C8B-B14F-4D97-AF65-F5344CB8AC3E}">
        <p14:creationId xmlns:p14="http://schemas.microsoft.com/office/powerpoint/2010/main" val="21777579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smtClean="0"/>
              <a:t>La </a:t>
            </a:r>
            <a:r>
              <a:rPr lang="fr-FR" dirty="0" err="1" smtClean="0"/>
              <a:t>cytisine</a:t>
            </a:r>
            <a:endParaRPr lang="en-US" dirty="0"/>
          </a:p>
        </p:txBody>
      </p:sp>
      <p:sp>
        <p:nvSpPr>
          <p:cNvPr id="4" name="Espace réservé du contenu 3"/>
          <p:cNvSpPr>
            <a:spLocks noGrp="1"/>
          </p:cNvSpPr>
          <p:nvPr>
            <p:ph idx="1"/>
          </p:nvPr>
        </p:nvSpPr>
        <p:spPr/>
        <p:txBody>
          <a:bodyPr>
            <a:normAutofit fontScale="92500" lnSpcReduction="20000"/>
          </a:bodyPr>
          <a:lstStyle/>
          <a:p>
            <a:r>
              <a:rPr lang="fr-FR" dirty="0" smtClean="0"/>
              <a:t>Molécule originaire de l’arbre cytise (acacia jaune); analogue des </a:t>
            </a:r>
            <a:r>
              <a:rPr lang="fr-FR" dirty="0" err="1" smtClean="0"/>
              <a:t>RNAch</a:t>
            </a:r>
            <a:endParaRPr lang="fr-FR" dirty="0" smtClean="0"/>
          </a:p>
          <a:p>
            <a:r>
              <a:rPr lang="fr-FR" dirty="0" smtClean="0"/>
              <a:t>Aucun développement pharmaceutique selon les règles habituelles</a:t>
            </a:r>
          </a:p>
          <a:p>
            <a:r>
              <a:rPr lang="fr-FR" dirty="0" smtClean="0"/>
              <a:t>Vendu sur Internet sous le nom </a:t>
            </a:r>
            <a:r>
              <a:rPr lang="fr-FR" dirty="0" err="1" smtClean="0"/>
              <a:t>Tabex</a:t>
            </a:r>
            <a:endParaRPr lang="fr-FR" dirty="0" smtClean="0"/>
          </a:p>
          <a:p>
            <a:r>
              <a:rPr lang="fr-FR" dirty="0" smtClean="0"/>
              <a:t>Demi-vie très courte 2-3 h, nécessité de 6 prises par jour</a:t>
            </a:r>
          </a:p>
          <a:p>
            <a:r>
              <a:rPr lang="fr-FR" dirty="0" smtClean="0"/>
              <a:t>Pas cher, pas d’AMM, pas de prescription </a:t>
            </a:r>
          </a:p>
          <a:p>
            <a:r>
              <a:rPr lang="fr-FR" dirty="0" smtClean="0"/>
              <a:t>Etudes en Pologne et à Nouvelle Zélande – efficacité modeste</a:t>
            </a:r>
            <a:endParaRPr lang="en-US" dirty="0"/>
          </a:p>
        </p:txBody>
      </p:sp>
      <p:sp>
        <p:nvSpPr>
          <p:cNvPr id="2" name="Espace réservé du numéro de diapositive 1"/>
          <p:cNvSpPr>
            <a:spLocks noGrp="1"/>
          </p:cNvSpPr>
          <p:nvPr>
            <p:ph type="sldNum" sz="quarter" idx="12"/>
          </p:nvPr>
        </p:nvSpPr>
        <p:spPr/>
        <p:txBody>
          <a:bodyPr/>
          <a:lstStyle/>
          <a:p>
            <a:pPr>
              <a:defRPr/>
            </a:pPr>
            <a:fld id="{D8CED114-99ED-4864-84D9-0DF6F2F3606F}" type="slidenum">
              <a:rPr lang="fr-FR" smtClean="0"/>
              <a:pPr>
                <a:defRPr/>
              </a:pPr>
              <a:t>10</a:t>
            </a:fld>
            <a:endParaRPr lang="fr-FR"/>
          </a:p>
        </p:txBody>
      </p:sp>
    </p:spTree>
    <p:extLst>
      <p:ext uri="{BB962C8B-B14F-4D97-AF65-F5344CB8AC3E}">
        <p14:creationId xmlns:p14="http://schemas.microsoft.com/office/powerpoint/2010/main" val="15653576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68313" y="0"/>
            <a:ext cx="8229600" cy="1143000"/>
          </a:xfrm>
        </p:spPr>
        <p:txBody>
          <a:bodyPr/>
          <a:lstStyle/>
          <a:p>
            <a:pPr eaLnBrk="1" hangingPunct="1"/>
            <a:r>
              <a:rPr lang="fr-FR" sz="3200" smtClean="0"/>
              <a:t>Varénicline</a:t>
            </a:r>
          </a:p>
        </p:txBody>
      </p:sp>
      <p:sp>
        <p:nvSpPr>
          <p:cNvPr id="11267" name="Rectangle 3"/>
          <p:cNvSpPr>
            <a:spLocks noGrp="1" noChangeArrowheads="1"/>
          </p:cNvSpPr>
          <p:nvPr>
            <p:ph type="body" idx="1"/>
          </p:nvPr>
        </p:nvSpPr>
        <p:spPr>
          <a:xfrm>
            <a:off x="468313" y="836613"/>
            <a:ext cx="7848600" cy="3960812"/>
          </a:xfrm>
        </p:spPr>
        <p:txBody>
          <a:bodyPr/>
          <a:lstStyle/>
          <a:p>
            <a:pPr eaLnBrk="1" hangingPunct="1">
              <a:lnSpc>
                <a:spcPct val="80000"/>
              </a:lnSpc>
            </a:pPr>
            <a:endParaRPr lang="fr-FR" sz="2000" dirty="0" smtClean="0"/>
          </a:p>
          <a:p>
            <a:pPr eaLnBrk="1" hangingPunct="1">
              <a:lnSpc>
                <a:spcPct val="80000"/>
              </a:lnSpc>
            </a:pPr>
            <a:r>
              <a:rPr lang="fr-FR" sz="2000" dirty="0" smtClean="0"/>
              <a:t>Dans les essais contrôlés, randomisés, à puissance suffisante, elle </a:t>
            </a:r>
            <a:r>
              <a:rPr lang="fr-FR" sz="2000" dirty="0" smtClean="0">
                <a:solidFill>
                  <a:srgbClr val="0000FF"/>
                </a:solidFill>
              </a:rPr>
              <a:t>triple la probabilité d’abstinence par rapport au placebo et double environ l’abstinence par rapport au </a:t>
            </a:r>
            <a:r>
              <a:rPr lang="fr-FR" sz="2000" dirty="0" err="1" smtClean="0">
                <a:solidFill>
                  <a:srgbClr val="0000FF"/>
                </a:solidFill>
              </a:rPr>
              <a:t>bupropion</a:t>
            </a:r>
            <a:r>
              <a:rPr lang="fr-FR" sz="2000" dirty="0" smtClean="0">
                <a:solidFill>
                  <a:srgbClr val="0000FF"/>
                </a:solidFill>
              </a:rPr>
              <a:t>.</a:t>
            </a:r>
            <a:r>
              <a:rPr lang="fr-FR" sz="2000" dirty="0" smtClean="0"/>
              <a:t> AMM: 2007</a:t>
            </a:r>
          </a:p>
          <a:p>
            <a:pPr eaLnBrk="1" hangingPunct="1">
              <a:lnSpc>
                <a:spcPct val="80000"/>
              </a:lnSpc>
            </a:pPr>
            <a:endParaRPr lang="fr-FR" sz="2000" dirty="0" smtClean="0"/>
          </a:p>
          <a:p>
            <a:pPr eaLnBrk="1" hangingPunct="1">
              <a:lnSpc>
                <a:spcPct val="80000"/>
              </a:lnSpc>
            </a:pPr>
            <a:r>
              <a:rPr lang="fr-FR" sz="2000" dirty="0" smtClean="0">
                <a:solidFill>
                  <a:srgbClr val="0000FF"/>
                </a:solidFill>
              </a:rPr>
              <a:t>AEM et FDA ont alerté</a:t>
            </a:r>
            <a:r>
              <a:rPr lang="fr-FR" sz="2000" dirty="0" smtClean="0"/>
              <a:t>: </a:t>
            </a:r>
            <a:r>
              <a:rPr lang="fr-FR" sz="2000" dirty="0" smtClean="0">
                <a:solidFill>
                  <a:srgbClr val="0000FF"/>
                </a:solidFill>
              </a:rPr>
              <a:t>possibilité de dépression et idées suicidaires</a:t>
            </a:r>
            <a:r>
              <a:rPr lang="fr-FR" sz="2000" dirty="0" smtClean="0"/>
              <a:t> – MAIS le tabagisme et/ou l’</a:t>
            </a:r>
            <a:r>
              <a:rPr lang="fr-FR" sz="2000" dirty="0" smtClean="0">
                <a:solidFill>
                  <a:srgbClr val="0000FF"/>
                </a:solidFill>
              </a:rPr>
              <a:t>arrêt tabagique sont des facteurs de risque connus de </a:t>
            </a:r>
            <a:r>
              <a:rPr lang="fr-FR" sz="2000" dirty="0" err="1" smtClean="0">
                <a:solidFill>
                  <a:srgbClr val="0000FF"/>
                </a:solidFill>
              </a:rPr>
              <a:t>suicidalité</a:t>
            </a:r>
            <a:r>
              <a:rPr lang="fr-FR" sz="2000" dirty="0" smtClean="0">
                <a:solidFill>
                  <a:srgbClr val="0000FF"/>
                </a:solidFill>
              </a:rPr>
              <a:t>/dépression.</a:t>
            </a:r>
          </a:p>
          <a:p>
            <a:pPr>
              <a:lnSpc>
                <a:spcPct val="80000"/>
              </a:lnSpc>
            </a:pPr>
            <a:r>
              <a:rPr lang="fr-FR" sz="2000" dirty="0" smtClean="0">
                <a:solidFill>
                  <a:srgbClr val="0000FF"/>
                </a:solidFill>
              </a:rPr>
              <a:t>Etude EAGLES </a:t>
            </a:r>
            <a:r>
              <a:rPr lang="fr-FR" sz="1400" dirty="0" smtClean="0"/>
              <a:t>(</a:t>
            </a:r>
            <a:r>
              <a:rPr lang="fr-FR" sz="1400" dirty="0" err="1" smtClean="0"/>
              <a:t>Anthenelli</a:t>
            </a:r>
            <a:r>
              <a:rPr lang="fr-FR" sz="1400" dirty="0" smtClean="0"/>
              <a:t> </a:t>
            </a:r>
            <a:r>
              <a:rPr lang="fr-FR" sz="1400" dirty="0"/>
              <a:t>R et al. Lancet 2016 ; 387 : 2507-</a:t>
            </a:r>
            <a:r>
              <a:rPr lang="fr-FR" sz="1400" dirty="0" smtClean="0"/>
              <a:t>­20)</a:t>
            </a:r>
            <a:endParaRPr lang="fr-FR" sz="1400" dirty="0"/>
          </a:p>
          <a:p>
            <a:pPr marL="0" indent="0" eaLnBrk="1" hangingPunct="1">
              <a:lnSpc>
                <a:spcPct val="80000"/>
              </a:lnSpc>
              <a:buNone/>
            </a:pPr>
            <a:r>
              <a:rPr lang="fr-FR" sz="2000" dirty="0" smtClean="0">
                <a:solidFill>
                  <a:srgbClr val="0000FF"/>
                </a:solidFill>
              </a:rPr>
              <a:t>confirmation d’absence d’effets indésirables neuropsychiatriques </a:t>
            </a:r>
            <a:endParaRPr lang="fr-FR" sz="2000" dirty="0">
              <a:solidFill>
                <a:srgbClr val="0000FF"/>
              </a:solidFill>
            </a:endParaRPr>
          </a:p>
          <a:p>
            <a:pPr marL="0" indent="0" eaLnBrk="1" hangingPunct="1">
              <a:lnSpc>
                <a:spcPct val="80000"/>
              </a:lnSpc>
              <a:buNone/>
            </a:pPr>
            <a:r>
              <a:rPr lang="fr-FR" sz="2000" dirty="0" smtClean="0">
                <a:solidFill>
                  <a:srgbClr val="0000FF"/>
                </a:solidFill>
              </a:rPr>
              <a:t>Mises en garde supprimées.</a:t>
            </a:r>
          </a:p>
          <a:p>
            <a:pPr marL="0" indent="0" eaLnBrk="1" hangingPunct="1">
              <a:lnSpc>
                <a:spcPct val="80000"/>
              </a:lnSpc>
              <a:buNone/>
            </a:pPr>
            <a:r>
              <a:rPr lang="fr-FR" sz="2000" dirty="0" smtClean="0">
                <a:solidFill>
                  <a:srgbClr val="0000FF"/>
                </a:solidFill>
              </a:rPr>
              <a:t>Remboursement </a:t>
            </a:r>
            <a:r>
              <a:rPr lang="fr-FR" sz="2000" dirty="0">
                <a:solidFill>
                  <a:srgbClr val="0000FF"/>
                </a:solidFill>
              </a:rPr>
              <a:t>à</a:t>
            </a:r>
            <a:r>
              <a:rPr lang="fr-FR" sz="2000" dirty="0" smtClean="0">
                <a:solidFill>
                  <a:srgbClr val="0000FF"/>
                </a:solidFill>
              </a:rPr>
              <a:t> 65 % par l’Assurance Maladie depuis 2017.</a:t>
            </a:r>
          </a:p>
        </p:txBody>
      </p:sp>
      <p:sp>
        <p:nvSpPr>
          <p:cNvPr id="11268" name="Text Box 4"/>
          <p:cNvSpPr txBox="1">
            <a:spLocks noChangeArrowheads="1"/>
          </p:cNvSpPr>
          <p:nvPr/>
        </p:nvSpPr>
        <p:spPr bwMode="auto">
          <a:xfrm>
            <a:off x="868363" y="4724400"/>
            <a:ext cx="4355680" cy="1200329"/>
          </a:xfrm>
          <a:prstGeom prst="rect">
            <a:avLst/>
          </a:prstGeom>
          <a:noFill/>
          <a:ln w="9525">
            <a:noFill/>
            <a:miter lim="800000"/>
            <a:headEnd/>
            <a:tailEnd/>
          </a:ln>
          <a:effectLst/>
        </p:spPr>
        <p:txBody>
          <a:bodyPr wrap="none">
            <a:spAutoFit/>
          </a:bodyPr>
          <a:lstStyle/>
          <a:p>
            <a:r>
              <a:rPr lang="fr-FR" sz="1200" b="1" dirty="0">
                <a:solidFill>
                  <a:srgbClr val="0033CC"/>
                </a:solidFill>
              </a:rPr>
              <a:t>Méta-analyse sur l’efficacité de la </a:t>
            </a:r>
            <a:r>
              <a:rPr lang="fr-FR" sz="1200" b="1" dirty="0" err="1" smtClean="0">
                <a:solidFill>
                  <a:srgbClr val="0033CC"/>
                </a:solidFill>
              </a:rPr>
              <a:t>varénicline</a:t>
            </a:r>
            <a:r>
              <a:rPr lang="fr-FR" sz="1200" b="1" dirty="0" smtClean="0">
                <a:solidFill>
                  <a:srgbClr val="0033CC"/>
                </a:solidFill>
              </a:rPr>
              <a:t> et </a:t>
            </a:r>
            <a:r>
              <a:rPr lang="fr-FR" sz="1200" b="1" dirty="0" err="1" smtClean="0">
                <a:solidFill>
                  <a:srgbClr val="0033CC"/>
                </a:solidFill>
              </a:rPr>
              <a:t>cytisine</a:t>
            </a:r>
            <a:r>
              <a:rPr lang="fr-FR" sz="1200" b="1" dirty="0" smtClean="0">
                <a:solidFill>
                  <a:srgbClr val="0033CC"/>
                </a:solidFill>
              </a:rPr>
              <a:t>:</a:t>
            </a:r>
            <a:r>
              <a:rPr lang="fr-FR" sz="1200" dirty="0" smtClean="0"/>
              <a:t> </a:t>
            </a:r>
            <a:endParaRPr lang="fr-FR" sz="1200" dirty="0"/>
          </a:p>
          <a:p>
            <a:r>
              <a:rPr lang="en-US" sz="1200" dirty="0"/>
              <a:t>Cahill </a:t>
            </a:r>
            <a:r>
              <a:rPr lang="en-US" sz="1200" dirty="0" smtClean="0"/>
              <a:t>K et al. </a:t>
            </a:r>
          </a:p>
          <a:p>
            <a:r>
              <a:rPr lang="en-US" sz="1200" dirty="0" smtClean="0"/>
              <a:t>Nicotine receptor partial </a:t>
            </a:r>
            <a:r>
              <a:rPr lang="en-US" sz="1200" dirty="0"/>
              <a:t>agonists for smoking cessation. </a:t>
            </a:r>
            <a:endParaRPr lang="en-US" sz="1200" dirty="0" smtClean="0"/>
          </a:p>
          <a:p>
            <a:r>
              <a:rPr lang="en-US" sz="1200" dirty="0" smtClean="0"/>
              <a:t>Cochrane </a:t>
            </a:r>
            <a:r>
              <a:rPr lang="en-US" sz="1200" dirty="0"/>
              <a:t>Database </a:t>
            </a:r>
            <a:r>
              <a:rPr lang="en-US" sz="1200" dirty="0" err="1"/>
              <a:t>Syst</a:t>
            </a:r>
            <a:r>
              <a:rPr lang="en-US" sz="1200" dirty="0"/>
              <a:t> Rev. 2016 May 9;(5):CD006103. </a:t>
            </a:r>
            <a:endParaRPr lang="en-US" sz="1200" dirty="0" smtClean="0"/>
          </a:p>
          <a:p>
            <a:r>
              <a:rPr lang="en-US" sz="1200" dirty="0" err="1" smtClean="0"/>
              <a:t>doi</a:t>
            </a:r>
            <a:r>
              <a:rPr lang="en-US" sz="1200" dirty="0"/>
              <a:t>: 10.1002/14651858.CD006103.pub7.</a:t>
            </a:r>
          </a:p>
          <a:p>
            <a:endParaRPr lang="fr-FR" sz="1200" dirty="0"/>
          </a:p>
        </p:txBody>
      </p:sp>
      <p:sp>
        <p:nvSpPr>
          <p:cNvPr id="5" name="Espace réservé du numéro de diapositive 4"/>
          <p:cNvSpPr>
            <a:spLocks noGrp="1"/>
          </p:cNvSpPr>
          <p:nvPr>
            <p:ph type="sldNum" sz="quarter" idx="12"/>
          </p:nvPr>
        </p:nvSpPr>
        <p:spPr/>
        <p:txBody>
          <a:bodyPr/>
          <a:lstStyle/>
          <a:p>
            <a:pPr>
              <a:defRPr/>
            </a:pPr>
            <a:fld id="{5EF5BEB2-7F51-42D9-A9B0-1456A134DA52}" type="slidenum">
              <a:rPr lang="fr-FR" smtClean="0"/>
              <a:pPr>
                <a:defRPr/>
              </a:pPr>
              <a:t>11</a:t>
            </a:fld>
            <a:endParaRPr lang="fr-FR"/>
          </a:p>
        </p:txBody>
      </p:sp>
    </p:spTree>
    <p:extLst>
      <p:ext uri="{BB962C8B-B14F-4D97-AF65-F5344CB8AC3E}">
        <p14:creationId xmlns:p14="http://schemas.microsoft.com/office/powerpoint/2010/main" val="9425522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srcRect/>
          <a:stretch>
            <a:fillRect/>
          </a:stretch>
        </p:blipFill>
        <p:spPr bwMode="auto">
          <a:xfrm>
            <a:off x="2627313" y="812800"/>
            <a:ext cx="4105275" cy="5237163"/>
          </a:xfrm>
          <a:prstGeom prst="rect">
            <a:avLst/>
          </a:prstGeom>
          <a:noFill/>
          <a:ln w="9525">
            <a:noFill/>
            <a:miter lim="800000"/>
            <a:headEnd/>
            <a:tailEnd/>
          </a:ln>
          <a:effectLst/>
        </p:spPr>
      </p:pic>
      <p:sp>
        <p:nvSpPr>
          <p:cNvPr id="10243" name="Text Box 3"/>
          <p:cNvSpPr txBox="1">
            <a:spLocks noChangeArrowheads="1"/>
          </p:cNvSpPr>
          <p:nvPr/>
        </p:nvSpPr>
        <p:spPr bwMode="auto">
          <a:xfrm>
            <a:off x="4551363" y="6473825"/>
            <a:ext cx="2719387" cy="274638"/>
          </a:xfrm>
          <a:prstGeom prst="rect">
            <a:avLst/>
          </a:prstGeom>
          <a:noFill/>
          <a:ln w="9525">
            <a:noFill/>
            <a:miter lim="800000"/>
            <a:headEnd/>
            <a:tailEnd/>
          </a:ln>
          <a:effectLst/>
        </p:spPr>
        <p:txBody>
          <a:bodyPr wrap="none">
            <a:spAutoFit/>
          </a:bodyPr>
          <a:lstStyle/>
          <a:p>
            <a:r>
              <a:rPr lang="fr-FR" sz="1200"/>
              <a:t>Hays &amp; Ebbert, NEJM 2008;359:2018</a:t>
            </a:r>
          </a:p>
        </p:txBody>
      </p:sp>
      <p:sp>
        <p:nvSpPr>
          <p:cNvPr id="4" name="Espace réservé du numéro de diapositive 3"/>
          <p:cNvSpPr>
            <a:spLocks noGrp="1"/>
          </p:cNvSpPr>
          <p:nvPr>
            <p:ph type="sldNum" sz="quarter" idx="12"/>
          </p:nvPr>
        </p:nvSpPr>
        <p:spPr/>
        <p:txBody>
          <a:bodyPr/>
          <a:lstStyle/>
          <a:p>
            <a:pPr>
              <a:defRPr/>
            </a:pPr>
            <a:fld id="{D8CED114-99ED-4864-84D9-0DF6F2F3606F}" type="slidenum">
              <a:rPr lang="fr-FR" smtClean="0"/>
              <a:pPr>
                <a:defRPr/>
              </a:pPr>
              <a:t>12</a:t>
            </a:fld>
            <a:endParaRPr lang="fr-FR"/>
          </a:p>
        </p:txBody>
      </p:sp>
      <p:sp>
        <p:nvSpPr>
          <p:cNvPr id="2" name="ZoneTexte 1"/>
          <p:cNvSpPr txBox="1"/>
          <p:nvPr/>
        </p:nvSpPr>
        <p:spPr>
          <a:xfrm>
            <a:off x="539552" y="251356"/>
            <a:ext cx="7921336" cy="369332"/>
          </a:xfrm>
          <a:prstGeom prst="rect">
            <a:avLst/>
          </a:prstGeom>
          <a:noFill/>
        </p:spPr>
        <p:txBody>
          <a:bodyPr wrap="none" rtlCol="0">
            <a:spAutoFit/>
          </a:bodyPr>
          <a:lstStyle/>
          <a:p>
            <a:r>
              <a:rPr lang="fr-FR" dirty="0" smtClean="0"/>
              <a:t>La </a:t>
            </a:r>
            <a:r>
              <a:rPr lang="fr-FR" dirty="0" err="1" smtClean="0"/>
              <a:t>varénicline</a:t>
            </a:r>
            <a:r>
              <a:rPr lang="fr-FR" dirty="0" smtClean="0"/>
              <a:t> est un agoniste partiel à haute affinité pour les </a:t>
            </a:r>
            <a:r>
              <a:rPr lang="fr-FR" dirty="0" err="1" smtClean="0"/>
              <a:t>RNAch</a:t>
            </a:r>
            <a:r>
              <a:rPr lang="fr-FR" dirty="0" smtClean="0"/>
              <a:t> alpha4bêta2</a:t>
            </a:r>
            <a:endParaRPr lang="en-US" dirty="0"/>
          </a:p>
        </p:txBody>
      </p:sp>
    </p:spTree>
    <p:extLst>
      <p:ext uri="{BB962C8B-B14F-4D97-AF65-F5344CB8AC3E}">
        <p14:creationId xmlns:p14="http://schemas.microsoft.com/office/powerpoint/2010/main" val="17713778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fr-FR" smtClean="0"/>
              <a:t>Varenicline en clinique</a:t>
            </a:r>
          </a:p>
        </p:txBody>
      </p:sp>
      <p:sp>
        <p:nvSpPr>
          <p:cNvPr id="12291" name="Rectangle 3"/>
          <p:cNvSpPr>
            <a:spLocks noGrp="1" noChangeArrowheads="1"/>
          </p:cNvSpPr>
          <p:nvPr>
            <p:ph type="body" idx="1"/>
          </p:nvPr>
        </p:nvSpPr>
        <p:spPr>
          <a:xfrm>
            <a:off x="457200" y="1600200"/>
            <a:ext cx="8362950" cy="4525963"/>
          </a:xfrm>
        </p:spPr>
        <p:txBody>
          <a:bodyPr>
            <a:normAutofit/>
          </a:bodyPr>
          <a:lstStyle/>
          <a:p>
            <a:pPr eaLnBrk="1" hangingPunct="1"/>
            <a:r>
              <a:rPr lang="fr-FR" dirty="0" smtClean="0"/>
              <a:t>0.5 mgx1/j </a:t>
            </a:r>
            <a:r>
              <a:rPr lang="fr-FR" sz="2400" dirty="0" smtClean="0"/>
              <a:t>(J1-3); </a:t>
            </a:r>
            <a:r>
              <a:rPr lang="fr-FR" dirty="0" smtClean="0"/>
              <a:t>0.5 mgx2/j </a:t>
            </a:r>
            <a:r>
              <a:rPr lang="fr-FR" sz="2400" dirty="0" smtClean="0"/>
              <a:t>(J4-7); </a:t>
            </a:r>
            <a:r>
              <a:rPr lang="fr-FR" dirty="0" smtClean="0"/>
              <a:t>1 mg x2/j </a:t>
            </a:r>
            <a:r>
              <a:rPr lang="fr-FR" sz="2400" dirty="0" smtClean="0"/>
              <a:t>(à partir de J8)</a:t>
            </a:r>
            <a:endParaRPr lang="fr-FR" dirty="0" smtClean="0"/>
          </a:p>
          <a:p>
            <a:pPr eaLnBrk="1" hangingPunct="1"/>
            <a:r>
              <a:rPr lang="fr-FR" sz="2800" b="1" dirty="0" smtClean="0">
                <a:solidFill>
                  <a:srgbClr val="0033CC"/>
                </a:solidFill>
              </a:rPr>
              <a:t>Date d’arrêt</a:t>
            </a:r>
            <a:r>
              <a:rPr lang="fr-FR" dirty="0" smtClean="0"/>
              <a:t> </a:t>
            </a:r>
            <a:r>
              <a:rPr lang="fr-FR" sz="2800" dirty="0" smtClean="0">
                <a:solidFill>
                  <a:srgbClr val="0000FF"/>
                </a:solidFill>
              </a:rPr>
              <a:t>tabagique</a:t>
            </a:r>
            <a:r>
              <a:rPr lang="fr-FR" dirty="0" smtClean="0"/>
              <a:t> </a:t>
            </a:r>
            <a:r>
              <a:rPr lang="fr-FR" sz="2800" dirty="0" smtClean="0"/>
              <a:t>(état d’équilibre pharmacocinétique = 5 demi-vies) </a:t>
            </a:r>
            <a:r>
              <a:rPr lang="fr-FR" sz="2800" b="1" dirty="0" smtClean="0">
                <a:solidFill>
                  <a:srgbClr val="0000FF"/>
                </a:solidFill>
              </a:rPr>
              <a:t>définie</a:t>
            </a:r>
            <a:r>
              <a:rPr lang="fr-FR" sz="2800" dirty="0" smtClean="0"/>
              <a:t> ou </a:t>
            </a:r>
            <a:r>
              <a:rPr lang="fr-FR" sz="2800" b="1" dirty="0" smtClean="0">
                <a:solidFill>
                  <a:srgbClr val="0000FF"/>
                </a:solidFill>
              </a:rPr>
              <a:t>fourchette de dates</a:t>
            </a:r>
          </a:p>
          <a:p>
            <a:pPr eaLnBrk="1" hangingPunct="1"/>
            <a:r>
              <a:rPr lang="fr-FR" dirty="0" smtClean="0"/>
              <a:t>1 mg x2/j pendant 3 mois ou jusqu’à  6 mois</a:t>
            </a:r>
          </a:p>
          <a:p>
            <a:pPr marL="0" indent="0" eaLnBrk="1" hangingPunct="1">
              <a:buNone/>
            </a:pPr>
            <a:endParaRPr lang="fr-FR" sz="2000" i="1" dirty="0" smtClean="0">
              <a:solidFill>
                <a:srgbClr val="0033CC"/>
              </a:solidFill>
            </a:endParaRPr>
          </a:p>
        </p:txBody>
      </p:sp>
      <p:sp>
        <p:nvSpPr>
          <p:cNvPr id="4" name="Espace réservé du numéro de diapositive 3"/>
          <p:cNvSpPr>
            <a:spLocks noGrp="1"/>
          </p:cNvSpPr>
          <p:nvPr>
            <p:ph type="sldNum" sz="quarter" idx="12"/>
          </p:nvPr>
        </p:nvSpPr>
        <p:spPr/>
        <p:txBody>
          <a:bodyPr/>
          <a:lstStyle/>
          <a:p>
            <a:pPr>
              <a:defRPr/>
            </a:pPr>
            <a:fld id="{5EF5BEB2-7F51-42D9-A9B0-1456A134DA52}" type="slidenum">
              <a:rPr lang="fr-FR" smtClean="0"/>
              <a:pPr>
                <a:defRPr/>
              </a:pPr>
              <a:t>13</a:t>
            </a:fld>
            <a:endParaRPr lang="fr-FR"/>
          </a:p>
        </p:txBody>
      </p:sp>
    </p:spTree>
    <p:extLst>
      <p:ext uri="{BB962C8B-B14F-4D97-AF65-F5344CB8AC3E}">
        <p14:creationId xmlns:p14="http://schemas.microsoft.com/office/powerpoint/2010/main" val="25794885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47650" y="274638"/>
            <a:ext cx="8686800" cy="1143000"/>
          </a:xfrm>
        </p:spPr>
        <p:txBody>
          <a:bodyPr>
            <a:noAutofit/>
          </a:bodyPr>
          <a:lstStyle/>
          <a:p>
            <a:r>
              <a:rPr lang="fr-FR" sz="2400" b="1" dirty="0"/>
              <a:t>Modalité d’administration de la </a:t>
            </a:r>
            <a:r>
              <a:rPr lang="fr-FR" sz="2400" b="1" dirty="0" err="1"/>
              <a:t>varénicline</a:t>
            </a:r>
            <a:r>
              <a:rPr lang="fr-FR" sz="2400" b="1" dirty="0"/>
              <a:t> </a:t>
            </a:r>
            <a:br>
              <a:rPr lang="fr-FR" sz="2400" b="1" dirty="0"/>
            </a:br>
            <a:r>
              <a:rPr lang="fr-FR" sz="2400" b="1" dirty="0"/>
              <a:t>(extrait du Résumé des caractéristiques du produit, RCP)</a:t>
            </a:r>
            <a:r>
              <a:rPr lang="en-US" sz="3200" b="1" dirty="0"/>
              <a:t/>
            </a:r>
            <a:br>
              <a:rPr lang="en-US" sz="3200" b="1" dirty="0"/>
            </a:br>
            <a:endParaRPr lang="en-US" sz="3200" b="1" dirty="0"/>
          </a:p>
        </p:txBody>
      </p:sp>
      <p:sp>
        <p:nvSpPr>
          <p:cNvPr id="3" name="Espace réservé du contenu 2"/>
          <p:cNvSpPr>
            <a:spLocks noGrp="1"/>
          </p:cNvSpPr>
          <p:nvPr>
            <p:ph idx="1"/>
          </p:nvPr>
        </p:nvSpPr>
        <p:spPr>
          <a:xfrm>
            <a:off x="395536" y="1412776"/>
            <a:ext cx="8229600" cy="4824536"/>
          </a:xfrm>
        </p:spPr>
        <p:txBody>
          <a:bodyPr>
            <a:normAutofit fontScale="92500" lnSpcReduction="20000"/>
          </a:bodyPr>
          <a:lstStyle/>
          <a:p>
            <a:pPr marL="0" indent="0">
              <a:buNone/>
            </a:pPr>
            <a:r>
              <a:rPr lang="fr-FR" sz="1800" b="1" dirty="0">
                <a:solidFill>
                  <a:srgbClr val="0000FF"/>
                </a:solidFill>
              </a:rPr>
              <a:t>Situation standard </a:t>
            </a:r>
          </a:p>
          <a:p>
            <a:r>
              <a:rPr lang="fr-FR" sz="1800" dirty="0"/>
              <a:t>A fixer une date pour arrêter de fumer; traitement à débuter 1 à 2 semaines avant la date d’arrêt.</a:t>
            </a:r>
          </a:p>
          <a:p>
            <a:r>
              <a:rPr lang="fr-FR" sz="1800" dirty="0"/>
              <a:t>Pour les patients qui ont réussi à arrêter de fumer à la fin des 12 semaines, une cure supplémentaire de traitement de 12 semaines à 1 mg deux fois par jour peut être envisagée pour le maintien de l'abstinence.</a:t>
            </a:r>
          </a:p>
          <a:p>
            <a:pPr marL="0" indent="0">
              <a:buNone/>
            </a:pPr>
            <a:r>
              <a:rPr lang="fr-FR" sz="1800" b="1" dirty="0">
                <a:solidFill>
                  <a:srgbClr val="0000FF"/>
                </a:solidFill>
              </a:rPr>
              <a:t>Réduire la consommation pour arrêter</a:t>
            </a:r>
          </a:p>
          <a:p>
            <a:r>
              <a:rPr lang="fr-FR" sz="1800" dirty="0"/>
              <a:t>Une approche </a:t>
            </a:r>
            <a:r>
              <a:rPr lang="fr-FR" sz="1800" dirty="0">
                <a:solidFill>
                  <a:srgbClr val="FF0000"/>
                </a:solidFill>
              </a:rPr>
              <a:t>progressive </a:t>
            </a:r>
            <a:r>
              <a:rPr lang="fr-FR" sz="1800" dirty="0"/>
              <a:t>du sevrage tabagique:  chez les patients qui ne parviennent pas à arrêter de fumer brutalement ou qui ne le souhaitent pas. </a:t>
            </a:r>
            <a:r>
              <a:rPr lang="fr-FR" sz="1800" dirty="0">
                <a:solidFill>
                  <a:srgbClr val="FF0000"/>
                </a:solidFill>
              </a:rPr>
              <a:t>A diminuer la consommation de tabac pendant les 12 premières semaines </a:t>
            </a:r>
            <a:r>
              <a:rPr lang="fr-FR" sz="1800" dirty="0"/>
              <a:t>de traitement et </a:t>
            </a:r>
            <a:r>
              <a:rPr lang="fr-FR" sz="1800" dirty="0">
                <a:solidFill>
                  <a:srgbClr val="FF0000"/>
                </a:solidFill>
              </a:rPr>
              <a:t>arrêter à la fin de la période de traitement. Les patients doivent ensuite continuer à prendre pendant 12 semaines supplémentaires </a:t>
            </a:r>
            <a:r>
              <a:rPr lang="fr-FR" sz="1800" dirty="0"/>
              <a:t>pour atteindre une durée totale de traitement de 24 semaines. </a:t>
            </a:r>
          </a:p>
          <a:p>
            <a:pPr marL="0" indent="0">
              <a:buNone/>
            </a:pPr>
            <a:r>
              <a:rPr lang="fr-FR" sz="1800" b="1" dirty="0">
                <a:solidFill>
                  <a:srgbClr val="0000FF"/>
                </a:solidFill>
              </a:rPr>
              <a:t>Si rechute</a:t>
            </a:r>
          </a:p>
          <a:p>
            <a:r>
              <a:rPr lang="fr-FR" sz="1800" dirty="0">
                <a:solidFill>
                  <a:srgbClr val="FF0000"/>
                </a:solidFill>
              </a:rPr>
              <a:t>Ceux qui ont rechuté </a:t>
            </a:r>
            <a:r>
              <a:rPr lang="fr-FR" sz="1800" dirty="0"/>
              <a:t>après le traitement peuvent bénéficier d'une nouvelle tentative de sevrage avec la </a:t>
            </a:r>
            <a:r>
              <a:rPr lang="fr-FR" sz="1800" dirty="0" err="1"/>
              <a:t>varénicline</a:t>
            </a:r>
            <a:r>
              <a:rPr lang="fr-FR" sz="1800" dirty="0"/>
              <a:t>. </a:t>
            </a:r>
          </a:p>
          <a:p>
            <a:r>
              <a:rPr lang="fr-FR" sz="1800" dirty="0"/>
              <a:t>Pour les patients à haut risque de rechute, un arrêt progressif peut être envisagé.</a:t>
            </a:r>
          </a:p>
          <a:p>
            <a:pPr marL="0" indent="0">
              <a:buNone/>
            </a:pPr>
            <a:r>
              <a:rPr lang="fr-FR" sz="1800" b="1" dirty="0">
                <a:solidFill>
                  <a:srgbClr val="0000FF"/>
                </a:solidFill>
              </a:rPr>
              <a:t>Adaptation de dose </a:t>
            </a:r>
          </a:p>
          <a:p>
            <a:r>
              <a:rPr lang="fr-FR" sz="1800" dirty="0"/>
              <a:t>La dose pourra être réduite à </a:t>
            </a:r>
            <a:r>
              <a:rPr lang="fr-FR" sz="1800" dirty="0">
                <a:solidFill>
                  <a:srgbClr val="FF0000"/>
                </a:solidFill>
              </a:rPr>
              <a:t>0,5 mg </a:t>
            </a:r>
            <a:r>
              <a:rPr lang="fr-FR" sz="1800" dirty="0"/>
              <a:t>deux fois par jour de façon temporaire ou permanente chez les patients qui ne peuvent pas tolérer les effets indésirables</a:t>
            </a:r>
          </a:p>
          <a:p>
            <a:endParaRPr lang="fr-FR" sz="1800" dirty="0"/>
          </a:p>
          <a:p>
            <a:endParaRPr lang="fr-FR" dirty="0"/>
          </a:p>
          <a:p>
            <a:pPr marL="0" indent="0">
              <a:buNone/>
            </a:pPr>
            <a:endParaRPr lang="en-US" dirty="0"/>
          </a:p>
        </p:txBody>
      </p:sp>
      <p:sp>
        <p:nvSpPr>
          <p:cNvPr id="4" name="Espace réservé du numéro de diapositive 3"/>
          <p:cNvSpPr>
            <a:spLocks noGrp="1"/>
          </p:cNvSpPr>
          <p:nvPr>
            <p:ph type="sldNum" sz="quarter" idx="12"/>
          </p:nvPr>
        </p:nvSpPr>
        <p:spPr/>
        <p:txBody>
          <a:bodyPr/>
          <a:lstStyle/>
          <a:p>
            <a:fld id="{C5F60339-0CB1-4F86-8756-890D85358D73}" type="slidenum">
              <a:rPr lang="en-US" smtClean="0"/>
              <a:t>14</a:t>
            </a:fld>
            <a:endParaRPr lang="en-US"/>
          </a:p>
        </p:txBody>
      </p:sp>
    </p:spTree>
    <p:extLst>
      <p:ext uri="{BB962C8B-B14F-4D97-AF65-F5344CB8AC3E}">
        <p14:creationId xmlns:p14="http://schemas.microsoft.com/office/powerpoint/2010/main" val="10689859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p:cNvGraphicFramePr>
            <a:graphicFrameLocks noGrp="1"/>
          </p:cNvGraphicFramePr>
          <p:nvPr/>
        </p:nvGraphicFramePr>
        <p:xfrm>
          <a:off x="1071538" y="2000240"/>
          <a:ext cx="6929488" cy="1651000"/>
        </p:xfrm>
        <a:graphic>
          <a:graphicData uri="http://schemas.openxmlformats.org/drawingml/2006/table">
            <a:tbl>
              <a:tblPr firstRow="1" bandRow="1">
                <a:tableStyleId>{5C22544A-7EE6-4342-B048-85BDC9FD1C3A}</a:tableStyleId>
              </a:tblPr>
              <a:tblGrid>
                <a:gridCol w="1732372">
                  <a:extLst>
                    <a:ext uri="{9D8B030D-6E8A-4147-A177-3AD203B41FA5}">
                      <a16:colId xmlns:a16="http://schemas.microsoft.com/office/drawing/2014/main" val="20000"/>
                    </a:ext>
                  </a:extLst>
                </a:gridCol>
                <a:gridCol w="1732372">
                  <a:extLst>
                    <a:ext uri="{9D8B030D-6E8A-4147-A177-3AD203B41FA5}">
                      <a16:colId xmlns:a16="http://schemas.microsoft.com/office/drawing/2014/main" val="20001"/>
                    </a:ext>
                  </a:extLst>
                </a:gridCol>
                <a:gridCol w="1732372">
                  <a:extLst>
                    <a:ext uri="{9D8B030D-6E8A-4147-A177-3AD203B41FA5}">
                      <a16:colId xmlns:a16="http://schemas.microsoft.com/office/drawing/2014/main" val="20002"/>
                    </a:ext>
                  </a:extLst>
                </a:gridCol>
                <a:gridCol w="1732372">
                  <a:extLst>
                    <a:ext uri="{9D8B030D-6E8A-4147-A177-3AD203B41FA5}">
                      <a16:colId xmlns:a16="http://schemas.microsoft.com/office/drawing/2014/main" val="20003"/>
                    </a:ext>
                  </a:extLst>
                </a:gridCol>
              </a:tblGrid>
              <a:tr h="370840">
                <a:tc>
                  <a:txBody>
                    <a:bodyPr/>
                    <a:lstStyle/>
                    <a:p>
                      <a:endParaRPr lang="fr-FR" dirty="0"/>
                    </a:p>
                  </a:txBody>
                  <a:tcPr/>
                </a:tc>
                <a:tc gridSpan="3">
                  <a:txBody>
                    <a:bodyPr/>
                    <a:lstStyle/>
                    <a:p>
                      <a:r>
                        <a:rPr lang="fr-FR" dirty="0" smtClean="0"/>
                        <a:t>Comparaison d’efficacité</a:t>
                      </a:r>
                      <a:r>
                        <a:rPr lang="fr-FR" baseline="0" dirty="0" smtClean="0"/>
                        <a:t> [</a:t>
                      </a:r>
                      <a:r>
                        <a:rPr lang="fr-FR" baseline="0" dirty="0" err="1" smtClean="0"/>
                        <a:t>Odds</a:t>
                      </a:r>
                      <a:r>
                        <a:rPr lang="fr-FR" baseline="0" dirty="0" smtClean="0"/>
                        <a:t> ratio (Intervalles crédibles à 95 %)]</a:t>
                      </a:r>
                      <a:endParaRPr lang="fr-FR" dirty="0"/>
                    </a:p>
                  </a:txBody>
                  <a:tcPr/>
                </a:tc>
                <a:tc hMerge="1">
                  <a:txBody>
                    <a:bodyPr/>
                    <a:lstStyle/>
                    <a:p>
                      <a:endParaRPr lang="fr-FR" dirty="0"/>
                    </a:p>
                  </a:txBody>
                  <a:tcPr/>
                </a:tc>
                <a:tc hMerge="1">
                  <a:txBody>
                    <a:bodyPr/>
                    <a:lstStyle/>
                    <a:p>
                      <a:endParaRPr lang="fr-FR" dirty="0"/>
                    </a:p>
                  </a:txBody>
                  <a:tcPr/>
                </a:tc>
                <a:extLst>
                  <a:ext uri="{0D108BD9-81ED-4DB2-BD59-A6C34878D82A}">
                    <a16:rowId xmlns:a16="http://schemas.microsoft.com/office/drawing/2014/main" val="10000"/>
                  </a:ext>
                </a:extLst>
              </a:tr>
              <a:tr h="370840">
                <a:tc>
                  <a:txBody>
                    <a:bodyPr/>
                    <a:lstStyle/>
                    <a:p>
                      <a:endParaRPr lang="fr-FR" dirty="0"/>
                    </a:p>
                  </a:txBody>
                  <a:tcPr/>
                </a:tc>
                <a:tc>
                  <a:txBody>
                    <a:bodyPr/>
                    <a:lstStyle/>
                    <a:p>
                      <a:r>
                        <a:rPr lang="fr-FR" dirty="0" smtClean="0"/>
                        <a:t>TSN </a:t>
                      </a:r>
                    </a:p>
                    <a:p>
                      <a:r>
                        <a:rPr lang="fr-FR" dirty="0" smtClean="0"/>
                        <a:t>(toute forme)</a:t>
                      </a:r>
                      <a:endParaRPr lang="fr-FR" dirty="0"/>
                    </a:p>
                  </a:txBody>
                  <a:tcPr/>
                </a:tc>
                <a:tc>
                  <a:txBody>
                    <a:bodyPr/>
                    <a:lstStyle/>
                    <a:p>
                      <a:r>
                        <a:rPr lang="fr-FR" dirty="0" err="1" smtClean="0"/>
                        <a:t>Bupropion</a:t>
                      </a:r>
                      <a:endParaRPr lang="fr-FR" dirty="0"/>
                    </a:p>
                  </a:txBody>
                  <a:tcPr/>
                </a:tc>
                <a:tc>
                  <a:txBody>
                    <a:bodyPr/>
                    <a:lstStyle/>
                    <a:p>
                      <a:r>
                        <a:rPr lang="fr-FR" dirty="0" smtClean="0"/>
                        <a:t>Combinaison des TSN</a:t>
                      </a:r>
                      <a:endParaRPr lang="fr-FR" dirty="0"/>
                    </a:p>
                  </a:txBody>
                  <a:tcPr/>
                </a:tc>
                <a:extLst>
                  <a:ext uri="{0D108BD9-81ED-4DB2-BD59-A6C34878D82A}">
                    <a16:rowId xmlns:a16="http://schemas.microsoft.com/office/drawing/2014/main" val="10001"/>
                  </a:ext>
                </a:extLst>
              </a:tr>
              <a:tr h="370840">
                <a:tc>
                  <a:txBody>
                    <a:bodyPr/>
                    <a:lstStyle/>
                    <a:p>
                      <a:r>
                        <a:rPr lang="fr-FR" dirty="0" err="1" smtClean="0"/>
                        <a:t>Varenicline</a:t>
                      </a:r>
                      <a:endParaRPr lang="fr-FR" dirty="0"/>
                    </a:p>
                  </a:txBody>
                  <a:tcPr/>
                </a:tc>
                <a:tc>
                  <a:txBody>
                    <a:bodyPr/>
                    <a:lstStyle/>
                    <a:p>
                      <a:r>
                        <a:rPr lang="fr-FR" b="1" dirty="0" smtClean="0"/>
                        <a:t>1.57 (1.29-1.91)</a:t>
                      </a:r>
                      <a:endParaRPr lang="fr-FR" b="1" dirty="0"/>
                    </a:p>
                  </a:txBody>
                  <a:tcPr/>
                </a:tc>
                <a:tc>
                  <a:txBody>
                    <a:bodyPr/>
                    <a:lstStyle/>
                    <a:p>
                      <a:r>
                        <a:rPr lang="fr-FR" b="1" dirty="0" smtClean="0"/>
                        <a:t>1.59 (1.29-1.96)</a:t>
                      </a:r>
                      <a:endParaRPr lang="fr-FR" b="1" dirty="0"/>
                    </a:p>
                  </a:txBody>
                  <a:tcPr/>
                </a:tc>
                <a:tc>
                  <a:txBody>
                    <a:bodyPr/>
                    <a:lstStyle/>
                    <a:p>
                      <a:r>
                        <a:rPr lang="fr-FR" dirty="0" smtClean="0"/>
                        <a:t>1.06 (0.75-1.48)</a:t>
                      </a:r>
                      <a:endParaRPr lang="fr-FR" dirty="0"/>
                    </a:p>
                  </a:txBody>
                  <a:tcPr/>
                </a:tc>
                <a:extLst>
                  <a:ext uri="{0D108BD9-81ED-4DB2-BD59-A6C34878D82A}">
                    <a16:rowId xmlns:a16="http://schemas.microsoft.com/office/drawing/2014/main" val="10002"/>
                  </a:ext>
                </a:extLst>
              </a:tr>
            </a:tbl>
          </a:graphicData>
        </a:graphic>
      </p:graphicFrame>
      <p:sp>
        <p:nvSpPr>
          <p:cNvPr id="5" name="ZoneTexte 4"/>
          <p:cNvSpPr txBox="1"/>
          <p:nvPr/>
        </p:nvSpPr>
        <p:spPr>
          <a:xfrm>
            <a:off x="1571604" y="142852"/>
            <a:ext cx="5844805" cy="369332"/>
          </a:xfrm>
          <a:prstGeom prst="rect">
            <a:avLst/>
          </a:prstGeom>
          <a:noFill/>
        </p:spPr>
        <p:txBody>
          <a:bodyPr wrap="none" rtlCol="0">
            <a:spAutoFit/>
          </a:bodyPr>
          <a:lstStyle/>
          <a:p>
            <a:pPr fontAlgn="auto">
              <a:spcBef>
                <a:spcPts val="0"/>
              </a:spcBef>
              <a:spcAft>
                <a:spcPts val="0"/>
              </a:spcAft>
            </a:pPr>
            <a:r>
              <a:rPr lang="fr-FR" b="1" dirty="0" smtClean="0">
                <a:solidFill>
                  <a:srgbClr val="C0504D">
                    <a:lumMod val="75000"/>
                  </a:srgbClr>
                </a:solidFill>
                <a:latin typeface="Calibri"/>
              </a:rPr>
              <a:t>Traitements pharmacologiques d’aide au sevrage tabagique</a:t>
            </a:r>
            <a:endParaRPr lang="fr-FR" b="1" dirty="0">
              <a:solidFill>
                <a:srgbClr val="C0504D">
                  <a:lumMod val="75000"/>
                </a:srgbClr>
              </a:solidFill>
              <a:latin typeface="Calibri"/>
            </a:endParaRPr>
          </a:p>
        </p:txBody>
      </p:sp>
      <p:graphicFrame>
        <p:nvGraphicFramePr>
          <p:cNvPr id="6" name="Tableau 5"/>
          <p:cNvGraphicFramePr>
            <a:graphicFrameLocks noGrp="1"/>
          </p:cNvGraphicFramePr>
          <p:nvPr/>
        </p:nvGraphicFramePr>
        <p:xfrm>
          <a:off x="1357290" y="571480"/>
          <a:ext cx="6096000" cy="1326834"/>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442278">
                <a:tc gridSpan="4">
                  <a:txBody>
                    <a:bodyPr/>
                    <a:lstStyle/>
                    <a:p>
                      <a:r>
                        <a:rPr lang="fr-FR" dirty="0" smtClean="0"/>
                        <a:t>Pourcentage de fumeurs</a:t>
                      </a:r>
                      <a:r>
                        <a:rPr lang="fr-FR" baseline="0" dirty="0" smtClean="0"/>
                        <a:t> abstinents à 6 mois</a:t>
                      </a:r>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extLst>
                  <a:ext uri="{0D108BD9-81ED-4DB2-BD59-A6C34878D82A}">
                    <a16:rowId xmlns:a16="http://schemas.microsoft.com/office/drawing/2014/main" val="10000"/>
                  </a:ext>
                </a:extLst>
              </a:tr>
              <a:tr h="442278">
                <a:tc>
                  <a:txBody>
                    <a:bodyPr/>
                    <a:lstStyle/>
                    <a:p>
                      <a:r>
                        <a:rPr lang="fr-FR" dirty="0" smtClean="0"/>
                        <a:t>Placebo</a:t>
                      </a:r>
                      <a:endParaRPr lang="fr-FR" dirty="0"/>
                    </a:p>
                  </a:txBody>
                  <a:tcPr/>
                </a:tc>
                <a:tc>
                  <a:txBody>
                    <a:bodyPr/>
                    <a:lstStyle/>
                    <a:p>
                      <a:r>
                        <a:rPr lang="fr-FR" dirty="0" smtClean="0"/>
                        <a:t>TSN</a:t>
                      </a:r>
                      <a:endParaRPr lang="fr-FR" dirty="0"/>
                    </a:p>
                  </a:txBody>
                  <a:tcPr/>
                </a:tc>
                <a:tc>
                  <a:txBody>
                    <a:bodyPr/>
                    <a:lstStyle/>
                    <a:p>
                      <a:r>
                        <a:rPr lang="fr-FR" dirty="0" err="1" smtClean="0"/>
                        <a:t>Bupropion</a:t>
                      </a:r>
                      <a:endParaRPr lang="fr-FR" dirty="0"/>
                    </a:p>
                  </a:txBody>
                  <a:tcPr/>
                </a:tc>
                <a:tc>
                  <a:txBody>
                    <a:bodyPr/>
                    <a:lstStyle/>
                    <a:p>
                      <a:r>
                        <a:rPr lang="fr-FR" dirty="0" err="1" smtClean="0"/>
                        <a:t>Varenicline</a:t>
                      </a:r>
                      <a:endParaRPr lang="fr-FR" dirty="0"/>
                    </a:p>
                  </a:txBody>
                  <a:tcPr/>
                </a:tc>
                <a:extLst>
                  <a:ext uri="{0D108BD9-81ED-4DB2-BD59-A6C34878D82A}">
                    <a16:rowId xmlns:a16="http://schemas.microsoft.com/office/drawing/2014/main" val="10001"/>
                  </a:ext>
                </a:extLst>
              </a:tr>
              <a:tr h="442278">
                <a:tc>
                  <a:txBody>
                    <a:bodyPr/>
                    <a:lstStyle/>
                    <a:p>
                      <a:r>
                        <a:rPr lang="fr-FR" dirty="0" smtClean="0"/>
                        <a:t>10.6%</a:t>
                      </a:r>
                      <a:endParaRPr lang="fr-FR" dirty="0"/>
                    </a:p>
                  </a:txBody>
                  <a:tcPr/>
                </a:tc>
                <a:tc>
                  <a:txBody>
                    <a:bodyPr/>
                    <a:lstStyle/>
                    <a:p>
                      <a:r>
                        <a:rPr lang="fr-FR" dirty="0" smtClean="0"/>
                        <a:t>17.6%</a:t>
                      </a:r>
                      <a:endParaRPr lang="fr-FR" dirty="0"/>
                    </a:p>
                  </a:txBody>
                  <a:tcPr/>
                </a:tc>
                <a:tc>
                  <a:txBody>
                    <a:bodyPr/>
                    <a:lstStyle/>
                    <a:p>
                      <a:r>
                        <a:rPr lang="fr-FR" dirty="0" smtClean="0"/>
                        <a:t>19.1%</a:t>
                      </a:r>
                      <a:endParaRPr lang="fr-FR" dirty="0"/>
                    </a:p>
                  </a:txBody>
                  <a:tcPr/>
                </a:tc>
                <a:tc>
                  <a:txBody>
                    <a:bodyPr/>
                    <a:lstStyle/>
                    <a:p>
                      <a:r>
                        <a:rPr lang="fr-FR" dirty="0" smtClean="0"/>
                        <a:t>27.6%</a:t>
                      </a:r>
                      <a:endParaRPr lang="fr-FR" dirty="0"/>
                    </a:p>
                  </a:txBody>
                  <a:tcPr/>
                </a:tc>
                <a:extLst>
                  <a:ext uri="{0D108BD9-81ED-4DB2-BD59-A6C34878D82A}">
                    <a16:rowId xmlns:a16="http://schemas.microsoft.com/office/drawing/2014/main" val="10002"/>
                  </a:ext>
                </a:extLst>
              </a:tr>
            </a:tbl>
          </a:graphicData>
        </a:graphic>
      </p:graphicFrame>
      <p:graphicFrame>
        <p:nvGraphicFramePr>
          <p:cNvPr id="7" name="Tableau 6"/>
          <p:cNvGraphicFramePr>
            <a:graphicFrameLocks noGrp="1"/>
          </p:cNvGraphicFramePr>
          <p:nvPr>
            <p:extLst>
              <p:ext uri="{D42A27DB-BD31-4B8C-83A1-F6EECF244321}">
                <p14:modId xmlns:p14="http://schemas.microsoft.com/office/powerpoint/2010/main" val="2044198360"/>
              </p:ext>
            </p:extLst>
          </p:nvPr>
        </p:nvGraphicFramePr>
        <p:xfrm>
          <a:off x="642910" y="3857628"/>
          <a:ext cx="7500990" cy="1656080"/>
        </p:xfrm>
        <a:graphic>
          <a:graphicData uri="http://schemas.openxmlformats.org/drawingml/2006/table">
            <a:tbl>
              <a:tblPr firstRow="1" bandRow="1">
                <a:tableStyleId>{5C22544A-7EE6-4342-B048-85BDC9FD1C3A}</a:tableStyleId>
              </a:tblPr>
              <a:tblGrid>
                <a:gridCol w="2080341">
                  <a:extLst>
                    <a:ext uri="{9D8B030D-6E8A-4147-A177-3AD203B41FA5}">
                      <a16:colId xmlns:a16="http://schemas.microsoft.com/office/drawing/2014/main" val="20000"/>
                    </a:ext>
                  </a:extLst>
                </a:gridCol>
                <a:gridCol w="2920319">
                  <a:extLst>
                    <a:ext uri="{9D8B030D-6E8A-4147-A177-3AD203B41FA5}">
                      <a16:colId xmlns:a16="http://schemas.microsoft.com/office/drawing/2014/main" val="20001"/>
                    </a:ext>
                  </a:extLst>
                </a:gridCol>
                <a:gridCol w="2500330">
                  <a:extLst>
                    <a:ext uri="{9D8B030D-6E8A-4147-A177-3AD203B41FA5}">
                      <a16:colId xmlns:a16="http://schemas.microsoft.com/office/drawing/2014/main" val="20002"/>
                    </a:ext>
                  </a:extLst>
                </a:gridCol>
              </a:tblGrid>
              <a:tr h="370840">
                <a:tc>
                  <a:txBody>
                    <a:bodyPr/>
                    <a:lstStyle/>
                    <a:p>
                      <a:r>
                        <a:rPr lang="fr-FR" dirty="0" smtClean="0"/>
                        <a:t>Evénements indésirables graves versus placebo</a:t>
                      </a:r>
                      <a:endParaRPr lang="fr-FR" dirty="0"/>
                    </a:p>
                  </a:txBody>
                  <a:tcPr/>
                </a:tc>
                <a:tc>
                  <a:txBody>
                    <a:bodyPr/>
                    <a:lstStyle/>
                    <a:p>
                      <a:r>
                        <a:rPr lang="fr-FR" dirty="0" smtClean="0"/>
                        <a:t>Neuropsychiatriques</a:t>
                      </a:r>
                      <a:endParaRPr lang="fr-FR" dirty="0"/>
                    </a:p>
                  </a:txBody>
                  <a:tcPr/>
                </a:tc>
                <a:tc>
                  <a:txBody>
                    <a:bodyPr/>
                    <a:lstStyle/>
                    <a:p>
                      <a:r>
                        <a:rPr lang="fr-FR" dirty="0" smtClean="0"/>
                        <a:t>Cardiovasculaires</a:t>
                      </a:r>
                      <a:endParaRPr lang="fr-FR" dirty="0"/>
                    </a:p>
                  </a:txBody>
                  <a:tcPr/>
                </a:tc>
                <a:extLst>
                  <a:ext uri="{0D108BD9-81ED-4DB2-BD59-A6C34878D82A}">
                    <a16:rowId xmlns:a16="http://schemas.microsoft.com/office/drawing/2014/main" val="10000"/>
                  </a:ext>
                </a:extLst>
              </a:tr>
              <a:tr h="370840">
                <a:tc>
                  <a:txBody>
                    <a:bodyPr/>
                    <a:lstStyle/>
                    <a:p>
                      <a:r>
                        <a:rPr lang="fr-FR" dirty="0" err="1" smtClean="0"/>
                        <a:t>Bupropion</a:t>
                      </a:r>
                      <a:endParaRPr lang="fr-FR" dirty="0"/>
                    </a:p>
                  </a:txBody>
                  <a:tcPr/>
                </a:tc>
                <a:tc>
                  <a:txBody>
                    <a:bodyPr/>
                    <a:lstStyle/>
                    <a:p>
                      <a:r>
                        <a:rPr lang="fr-FR" dirty="0" smtClean="0"/>
                        <a:t>0.88 (0.31-2.50)</a:t>
                      </a:r>
                      <a:endParaRPr lang="fr-FR" dirty="0"/>
                    </a:p>
                  </a:txBody>
                  <a:tcPr/>
                </a:tc>
                <a:tc>
                  <a:txBody>
                    <a:bodyPr/>
                    <a:lstStyle/>
                    <a:p>
                      <a:r>
                        <a:rPr lang="fr-FR" dirty="0" smtClean="0"/>
                        <a:t>0.77 (0.37-1.59)</a:t>
                      </a:r>
                      <a:endParaRPr lang="fr-FR" dirty="0"/>
                    </a:p>
                  </a:txBody>
                  <a:tcPr/>
                </a:tc>
                <a:extLst>
                  <a:ext uri="{0D108BD9-81ED-4DB2-BD59-A6C34878D82A}">
                    <a16:rowId xmlns:a16="http://schemas.microsoft.com/office/drawing/2014/main" val="10001"/>
                  </a:ext>
                </a:extLst>
              </a:tr>
              <a:tr h="370840">
                <a:tc>
                  <a:txBody>
                    <a:bodyPr/>
                    <a:lstStyle/>
                    <a:p>
                      <a:r>
                        <a:rPr lang="fr-FR" dirty="0" err="1" smtClean="0"/>
                        <a:t>Varenicline</a:t>
                      </a:r>
                      <a:endParaRPr lang="fr-FR"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0.53 (0.17-1.67)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1.26 (0.62-2.56)</a:t>
                      </a:r>
                    </a:p>
                  </a:txBody>
                  <a:tcPr/>
                </a:tc>
                <a:extLst>
                  <a:ext uri="{0D108BD9-81ED-4DB2-BD59-A6C34878D82A}">
                    <a16:rowId xmlns:a16="http://schemas.microsoft.com/office/drawing/2014/main" val="10002"/>
                  </a:ext>
                </a:extLst>
              </a:tr>
            </a:tbl>
          </a:graphicData>
        </a:graphic>
      </p:graphicFrame>
      <p:sp>
        <p:nvSpPr>
          <p:cNvPr id="8" name="Rectangle 7"/>
          <p:cNvSpPr/>
          <p:nvPr/>
        </p:nvSpPr>
        <p:spPr>
          <a:xfrm>
            <a:off x="714348" y="5657671"/>
            <a:ext cx="7215238" cy="461665"/>
          </a:xfrm>
          <a:prstGeom prst="rect">
            <a:avLst/>
          </a:prstGeom>
        </p:spPr>
        <p:txBody>
          <a:bodyPr wrap="square">
            <a:spAutoFit/>
          </a:bodyPr>
          <a:lstStyle/>
          <a:p>
            <a:pPr fontAlgn="auto">
              <a:spcBef>
                <a:spcPts val="0"/>
              </a:spcBef>
              <a:spcAft>
                <a:spcPts val="0"/>
              </a:spcAft>
            </a:pPr>
            <a:r>
              <a:rPr lang="en-US" sz="1200" dirty="0" smtClean="0">
                <a:solidFill>
                  <a:prstClr val="black"/>
                </a:solidFill>
                <a:latin typeface="Calibri"/>
              </a:rPr>
              <a:t>Cahill K et al. Pharmacological treatments for smoking cessation. JAMA. 2014 Jan 8;311(2):193-4.</a:t>
            </a:r>
          </a:p>
          <a:p>
            <a:pPr fontAlgn="auto">
              <a:spcBef>
                <a:spcPts val="0"/>
              </a:spcBef>
              <a:spcAft>
                <a:spcPts val="0"/>
              </a:spcAft>
            </a:pPr>
            <a:endParaRPr lang="en-US" sz="1200" dirty="0">
              <a:solidFill>
                <a:prstClr val="black"/>
              </a:solidFill>
              <a:latin typeface="Calibri"/>
            </a:endParaRPr>
          </a:p>
        </p:txBody>
      </p:sp>
      <p:sp>
        <p:nvSpPr>
          <p:cNvPr id="9" name="Rectangle 8"/>
          <p:cNvSpPr/>
          <p:nvPr/>
        </p:nvSpPr>
        <p:spPr>
          <a:xfrm>
            <a:off x="714348" y="6000768"/>
            <a:ext cx="6715172" cy="461665"/>
          </a:xfrm>
          <a:prstGeom prst="rect">
            <a:avLst/>
          </a:prstGeom>
        </p:spPr>
        <p:txBody>
          <a:bodyPr wrap="square">
            <a:spAutoFit/>
          </a:bodyPr>
          <a:lstStyle/>
          <a:p>
            <a:pPr fontAlgn="auto">
              <a:spcBef>
                <a:spcPts val="0"/>
              </a:spcBef>
              <a:spcAft>
                <a:spcPts val="0"/>
              </a:spcAft>
            </a:pPr>
            <a:r>
              <a:rPr lang="fr-FR" sz="1200" dirty="0" err="1" smtClean="0">
                <a:solidFill>
                  <a:prstClr val="black"/>
                </a:solidFill>
                <a:latin typeface="Calibri"/>
              </a:rPr>
              <a:t>Cahill</a:t>
            </a:r>
            <a:r>
              <a:rPr lang="fr-FR" sz="1200" dirty="0" smtClean="0">
                <a:solidFill>
                  <a:prstClr val="black"/>
                </a:solidFill>
                <a:latin typeface="Calibri"/>
              </a:rPr>
              <a:t> K et al. </a:t>
            </a:r>
            <a:r>
              <a:rPr lang="fr-FR" sz="1200" dirty="0" err="1" smtClean="0">
                <a:solidFill>
                  <a:prstClr val="black"/>
                </a:solidFill>
                <a:latin typeface="Calibri"/>
              </a:rPr>
              <a:t>Pharmacological</a:t>
            </a:r>
            <a:r>
              <a:rPr lang="fr-FR" sz="1200" dirty="0" smtClean="0">
                <a:solidFill>
                  <a:prstClr val="black"/>
                </a:solidFill>
                <a:latin typeface="Calibri"/>
              </a:rPr>
              <a:t> interventions for smoking cessation: an </a:t>
            </a:r>
            <a:r>
              <a:rPr lang="fr-FR" sz="1200" dirty="0" err="1" smtClean="0">
                <a:solidFill>
                  <a:prstClr val="black"/>
                </a:solidFill>
                <a:latin typeface="Calibri"/>
              </a:rPr>
              <a:t>overview</a:t>
            </a:r>
            <a:r>
              <a:rPr lang="fr-FR" sz="1200" dirty="0" smtClean="0">
                <a:solidFill>
                  <a:prstClr val="black"/>
                </a:solidFill>
                <a:latin typeface="Calibri"/>
              </a:rPr>
              <a:t> and network </a:t>
            </a:r>
            <a:r>
              <a:rPr lang="fr-FR" sz="1200" dirty="0" err="1" smtClean="0">
                <a:solidFill>
                  <a:prstClr val="black"/>
                </a:solidFill>
                <a:latin typeface="Calibri"/>
              </a:rPr>
              <a:t>meta-analysis.Cochrane</a:t>
            </a:r>
            <a:r>
              <a:rPr lang="fr-FR" sz="1200" dirty="0" smtClean="0">
                <a:solidFill>
                  <a:prstClr val="black"/>
                </a:solidFill>
                <a:latin typeface="Calibri"/>
              </a:rPr>
              <a:t> </a:t>
            </a:r>
            <a:r>
              <a:rPr lang="fr-FR" sz="1200" dirty="0" err="1" smtClean="0">
                <a:solidFill>
                  <a:prstClr val="black"/>
                </a:solidFill>
                <a:latin typeface="Calibri"/>
              </a:rPr>
              <a:t>Database</a:t>
            </a:r>
            <a:r>
              <a:rPr lang="fr-FR" sz="1200" dirty="0" smtClean="0">
                <a:solidFill>
                  <a:prstClr val="black"/>
                </a:solidFill>
                <a:latin typeface="Calibri"/>
              </a:rPr>
              <a:t> </a:t>
            </a:r>
            <a:r>
              <a:rPr lang="fr-FR" sz="1200" dirty="0" err="1" smtClean="0">
                <a:solidFill>
                  <a:prstClr val="black"/>
                </a:solidFill>
                <a:latin typeface="Calibri"/>
              </a:rPr>
              <a:t>Syst</a:t>
            </a:r>
            <a:r>
              <a:rPr lang="fr-FR" sz="1200" dirty="0" smtClean="0">
                <a:solidFill>
                  <a:prstClr val="black"/>
                </a:solidFill>
                <a:latin typeface="Calibri"/>
              </a:rPr>
              <a:t> </a:t>
            </a:r>
            <a:r>
              <a:rPr lang="fr-FR" sz="1200" dirty="0" err="1" smtClean="0">
                <a:solidFill>
                  <a:prstClr val="black"/>
                </a:solidFill>
                <a:latin typeface="Calibri"/>
              </a:rPr>
              <a:t>Rev</a:t>
            </a:r>
            <a:r>
              <a:rPr lang="fr-FR" sz="1200" dirty="0" smtClean="0">
                <a:solidFill>
                  <a:prstClr val="black"/>
                </a:solidFill>
                <a:latin typeface="Calibri"/>
              </a:rPr>
              <a:t>. 2013 May 31;5:CD009329</a:t>
            </a:r>
            <a:endParaRPr lang="fr-FR" sz="1200" dirty="0">
              <a:solidFill>
                <a:prstClr val="black"/>
              </a:solidFill>
              <a:latin typeface="Calibri"/>
            </a:endParaRPr>
          </a:p>
        </p:txBody>
      </p:sp>
      <p:sp>
        <p:nvSpPr>
          <p:cNvPr id="2" name="Espace réservé du numéro de diapositive 1"/>
          <p:cNvSpPr>
            <a:spLocks noGrp="1"/>
          </p:cNvSpPr>
          <p:nvPr>
            <p:ph type="sldNum" sz="quarter" idx="12"/>
          </p:nvPr>
        </p:nvSpPr>
        <p:spPr/>
        <p:txBody>
          <a:bodyPr/>
          <a:lstStyle/>
          <a:p>
            <a:fld id="{C5F60339-0CB1-4F86-8756-890D85358D73}" type="slidenum">
              <a:rPr lang="en-US" smtClean="0"/>
              <a:t>15</a:t>
            </a:fld>
            <a:endParaRPr lang="en-US"/>
          </a:p>
        </p:txBody>
      </p:sp>
    </p:spTree>
    <p:extLst>
      <p:ext uri="{BB962C8B-B14F-4D97-AF65-F5344CB8AC3E}">
        <p14:creationId xmlns:p14="http://schemas.microsoft.com/office/powerpoint/2010/main" val="38443465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fr-FR" smtClean="0"/>
              <a:t>Varenicline: function rénale</a:t>
            </a:r>
          </a:p>
        </p:txBody>
      </p:sp>
      <p:graphicFrame>
        <p:nvGraphicFramePr>
          <p:cNvPr id="14378" name="Group 42"/>
          <p:cNvGraphicFramePr>
            <a:graphicFrameLocks noGrp="1"/>
          </p:cNvGraphicFramePr>
          <p:nvPr>
            <p:ph idx="1"/>
          </p:nvPr>
        </p:nvGraphicFramePr>
        <p:xfrm>
          <a:off x="457200" y="1600200"/>
          <a:ext cx="8229600" cy="2906078"/>
        </p:xfrm>
        <a:graphic>
          <a:graphicData uri="http://schemas.openxmlformats.org/drawingml/2006/table">
            <a:tbl>
              <a:tblPr/>
              <a:tblGrid>
                <a:gridCol w="1646238">
                  <a:extLst>
                    <a:ext uri="{9D8B030D-6E8A-4147-A177-3AD203B41FA5}">
                      <a16:colId xmlns:a16="http://schemas.microsoft.com/office/drawing/2014/main" val="20000"/>
                    </a:ext>
                  </a:extLst>
                </a:gridCol>
                <a:gridCol w="1646237">
                  <a:extLst>
                    <a:ext uri="{9D8B030D-6E8A-4147-A177-3AD203B41FA5}">
                      <a16:colId xmlns:a16="http://schemas.microsoft.com/office/drawing/2014/main" val="20001"/>
                    </a:ext>
                  </a:extLst>
                </a:gridCol>
                <a:gridCol w="1644650">
                  <a:extLst>
                    <a:ext uri="{9D8B030D-6E8A-4147-A177-3AD203B41FA5}">
                      <a16:colId xmlns:a16="http://schemas.microsoft.com/office/drawing/2014/main" val="20002"/>
                    </a:ext>
                  </a:extLst>
                </a:gridCol>
                <a:gridCol w="1646238">
                  <a:extLst>
                    <a:ext uri="{9D8B030D-6E8A-4147-A177-3AD203B41FA5}">
                      <a16:colId xmlns:a16="http://schemas.microsoft.com/office/drawing/2014/main" val="20003"/>
                    </a:ext>
                  </a:extLst>
                </a:gridCol>
                <a:gridCol w="1646237">
                  <a:extLst>
                    <a:ext uri="{9D8B030D-6E8A-4147-A177-3AD203B41FA5}">
                      <a16:colId xmlns:a16="http://schemas.microsoft.com/office/drawing/2014/main" val="20004"/>
                    </a:ext>
                  </a:extLst>
                </a:gridCol>
              </a:tblGrid>
              <a:tr h="10366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0" i="0" u="none" strike="noStrike" cap="none" normalizeH="0" baseline="0" dirty="0" smtClean="0">
                          <a:ln>
                            <a:noFill/>
                          </a:ln>
                          <a:solidFill>
                            <a:schemeClr val="tx1"/>
                          </a:solidFill>
                          <a:effectLst/>
                          <a:latin typeface="Arial" charset="0"/>
                        </a:rPr>
                        <a:t>Clairance de </a:t>
                      </a:r>
                      <a:r>
                        <a:rPr kumimoji="0" lang="fr-FR" sz="2000" b="0" i="0" u="none" strike="noStrike" cap="none" normalizeH="0" baseline="0" dirty="0" err="1" smtClean="0">
                          <a:ln>
                            <a:noFill/>
                          </a:ln>
                          <a:solidFill>
                            <a:schemeClr val="tx1"/>
                          </a:solidFill>
                          <a:effectLst/>
                          <a:latin typeface="Arial" charset="0"/>
                        </a:rPr>
                        <a:t>creatinine</a:t>
                      </a:r>
                      <a:r>
                        <a:rPr kumimoji="0" lang="fr-FR" sz="2000" b="0" i="0" u="none" strike="noStrike" cap="none" normalizeH="0" baseline="0" dirty="0" smtClean="0">
                          <a:ln>
                            <a:noFill/>
                          </a:ln>
                          <a:solidFill>
                            <a:schemeClr val="tx1"/>
                          </a:solidFill>
                          <a:effectLst/>
                          <a:latin typeface="Arial" charset="0"/>
                        </a:rPr>
                        <a:t> (ml/min)*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0" i="0" u="none" strike="noStrike" cap="none" normalizeH="0" baseline="0" smtClean="0">
                          <a:ln>
                            <a:noFill/>
                          </a:ln>
                          <a:solidFill>
                            <a:schemeClr val="tx1"/>
                          </a:solidFill>
                          <a:effectLst/>
                          <a:latin typeface="Arial" charset="0"/>
                        </a:rPr>
                        <a:t>Normale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0" i="0" u="none" strike="noStrike" cap="none" normalizeH="0" baseline="0" smtClean="0">
                          <a:ln>
                            <a:noFill/>
                          </a:ln>
                          <a:solidFill>
                            <a:schemeClr val="tx1"/>
                          </a:solidFill>
                          <a:effectLst/>
                          <a:latin typeface="Arial" charset="0"/>
                        </a:rPr>
                        <a:t>&gt; 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0" i="0" u="none" strike="noStrike" cap="none" normalizeH="0" baseline="0" smtClean="0">
                          <a:ln>
                            <a:noFill/>
                          </a:ln>
                          <a:solidFill>
                            <a:schemeClr val="tx1"/>
                          </a:solidFill>
                          <a:effectLst/>
                          <a:latin typeface="Arial" charset="0"/>
                        </a:rPr>
                        <a:t>IR modeste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0" i="0" u="none" strike="noStrike" cap="none" normalizeH="0" baseline="0" smtClean="0">
                          <a:ln>
                            <a:noFill/>
                          </a:ln>
                          <a:solidFill>
                            <a:schemeClr val="tx1"/>
                          </a:solidFill>
                          <a:effectLst/>
                          <a:latin typeface="Arial" charset="0"/>
                        </a:rPr>
                        <a:t>&gt;50 </a:t>
                      </a:r>
                      <a:r>
                        <a:rPr kumimoji="0" lang="fr-FR" sz="2000" b="0" i="0" u="none" strike="noStrike" cap="none" normalizeH="0" baseline="0" smtClean="0">
                          <a:ln>
                            <a:noFill/>
                          </a:ln>
                          <a:solidFill>
                            <a:schemeClr val="tx1"/>
                          </a:solidFill>
                          <a:effectLst/>
                          <a:latin typeface="Arial" charset="0"/>
                          <a:cs typeface="Arial" charset="0"/>
                        </a:rPr>
                        <a:t>≤ 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0" i="0" u="none" strike="noStrike" cap="none" normalizeH="0" baseline="0" smtClean="0">
                          <a:ln>
                            <a:noFill/>
                          </a:ln>
                          <a:solidFill>
                            <a:schemeClr val="tx1"/>
                          </a:solidFill>
                          <a:effectLst/>
                          <a:latin typeface="Arial" charset="0"/>
                          <a:cs typeface="Arial" charset="0"/>
                        </a:rPr>
                        <a:t>IR modérée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0" i="0" u="none" strike="noStrike" cap="none" normalizeH="0" baseline="0" smtClean="0">
                          <a:ln>
                            <a:noFill/>
                          </a:ln>
                          <a:solidFill>
                            <a:schemeClr val="tx1"/>
                          </a:solidFill>
                          <a:effectLst/>
                          <a:latin typeface="Arial" charset="0"/>
                          <a:cs typeface="Arial" charset="0"/>
                        </a:rPr>
                        <a:t>≥</a:t>
                      </a:r>
                      <a:r>
                        <a:rPr kumimoji="0" lang="fr-FR" sz="2000" b="0" i="0" u="none" strike="noStrike" cap="none" normalizeH="0" baseline="0" smtClean="0">
                          <a:ln>
                            <a:noFill/>
                          </a:ln>
                          <a:solidFill>
                            <a:schemeClr val="tx1"/>
                          </a:solidFill>
                          <a:effectLst/>
                          <a:latin typeface="Arial" charset="0"/>
                        </a:rPr>
                        <a:t> 30 </a:t>
                      </a:r>
                      <a:r>
                        <a:rPr kumimoji="0" lang="fr-FR" sz="2000" b="0" i="0" u="none" strike="noStrike" cap="none" normalizeH="0" baseline="0" smtClean="0">
                          <a:ln>
                            <a:noFill/>
                          </a:ln>
                          <a:solidFill>
                            <a:schemeClr val="tx1"/>
                          </a:solidFill>
                          <a:effectLst/>
                          <a:latin typeface="Arial" charset="0"/>
                          <a:cs typeface="Arial" charset="0"/>
                        </a:rPr>
                        <a:t>≤ 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0" i="0" u="none" strike="noStrike" cap="none" normalizeH="0" baseline="0" smtClean="0">
                          <a:ln>
                            <a:noFill/>
                          </a:ln>
                          <a:solidFill>
                            <a:schemeClr val="tx1"/>
                          </a:solidFill>
                          <a:effectLst/>
                          <a:latin typeface="Arial" charset="0"/>
                        </a:rPr>
                        <a:t>IR sévère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0" i="0" u="none" strike="noStrike" cap="none" normalizeH="0" baseline="0" smtClean="0">
                          <a:ln>
                            <a:noFill/>
                          </a:ln>
                          <a:solidFill>
                            <a:schemeClr val="tx1"/>
                          </a:solidFill>
                          <a:effectLst/>
                          <a:latin typeface="Arial" charset="0"/>
                        </a:rPr>
                        <a:t>&lt;30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3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000" b="0" i="0" u="none" strike="noStrike" cap="none" normalizeH="0" baseline="0" smtClean="0">
                          <a:ln>
                            <a:noFill/>
                          </a:ln>
                          <a:solidFill>
                            <a:schemeClr val="tx1"/>
                          </a:solidFill>
                          <a:effectLst/>
                          <a:latin typeface="Arial" charset="0"/>
                        </a:rPr>
                        <a:t>AUC (ngxh/ml)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0" i="0" u="none" strike="noStrike" cap="none" normalizeH="0" baseline="0" dirty="0" smtClean="0">
                          <a:ln>
                            <a:noFill/>
                          </a:ln>
                          <a:solidFill>
                            <a:schemeClr val="tx1"/>
                          </a:solidFill>
                          <a:effectLst/>
                          <a:latin typeface="Arial" charset="0"/>
                        </a:rPr>
                        <a:t>56.8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0" i="0" u="none" strike="noStrike" cap="none" normalizeH="0" baseline="0" dirty="0" smtClean="0">
                          <a:ln>
                            <a:noFill/>
                          </a:ln>
                          <a:solidFill>
                            <a:schemeClr val="tx1"/>
                          </a:solidFill>
                          <a:effectLst/>
                          <a:latin typeface="Arial" charset="0"/>
                        </a:rPr>
                        <a:t>62.3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0" i="0" u="none" strike="noStrike" cap="none" normalizeH="0" baseline="0" dirty="0" smtClean="0">
                          <a:ln>
                            <a:noFill/>
                          </a:ln>
                          <a:solidFill>
                            <a:schemeClr val="tx1"/>
                          </a:solidFill>
                          <a:effectLst/>
                          <a:latin typeface="Arial" charset="0"/>
                        </a:rPr>
                        <a:t>85.4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0" i="0" u="none" strike="noStrike" cap="none" normalizeH="0" baseline="0" dirty="0" smtClean="0">
                          <a:ln>
                            <a:noFill/>
                          </a:ln>
                          <a:solidFill>
                            <a:schemeClr val="tx1"/>
                          </a:solidFill>
                          <a:effectLst/>
                          <a:latin typeface="Arial" charset="0"/>
                        </a:rPr>
                        <a:t>122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366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000" b="0" i="0" u="none" strike="noStrike" cap="none" normalizeH="0" baseline="0" smtClean="0">
                          <a:ln>
                            <a:noFill/>
                          </a:ln>
                          <a:solidFill>
                            <a:schemeClr val="tx1"/>
                          </a:solidFill>
                          <a:effectLst/>
                          <a:latin typeface="Arial" charset="0"/>
                        </a:rPr>
                        <a:t>Clairance rénale (ml/min)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0" i="0" u="none" strike="noStrike" cap="none" normalizeH="0" baseline="0" smtClean="0">
                          <a:ln>
                            <a:noFill/>
                          </a:ln>
                          <a:solidFill>
                            <a:schemeClr val="tx1"/>
                          </a:solidFill>
                          <a:effectLst/>
                          <a:latin typeface="Arial" charset="0"/>
                        </a:rPr>
                        <a:t>94.4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0" i="0" u="none" strike="noStrike" cap="none" normalizeH="0" baseline="0" smtClean="0">
                          <a:ln>
                            <a:noFill/>
                          </a:ln>
                          <a:solidFill>
                            <a:schemeClr val="tx1"/>
                          </a:solidFill>
                          <a:effectLst/>
                          <a:latin typeface="Arial" charset="0"/>
                        </a:rPr>
                        <a:t>101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0" i="0" u="none" strike="noStrike" cap="none" normalizeH="0" baseline="0" smtClean="0">
                          <a:ln>
                            <a:noFill/>
                          </a:ln>
                          <a:solidFill>
                            <a:schemeClr val="tx1"/>
                          </a:solidFill>
                          <a:effectLst/>
                          <a:latin typeface="Arial" charset="0"/>
                        </a:rPr>
                        <a:t>56.4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0" i="0" u="none" strike="noStrike" cap="none" normalizeH="0" baseline="0" dirty="0" smtClean="0">
                          <a:ln>
                            <a:noFill/>
                          </a:ln>
                          <a:solidFill>
                            <a:schemeClr val="tx1"/>
                          </a:solidFill>
                          <a:effectLst/>
                          <a:latin typeface="Arial" charset="0"/>
                        </a:rPr>
                        <a:t>48.4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14365" name="Text Box 36"/>
          <p:cNvSpPr txBox="1">
            <a:spLocks noChangeArrowheads="1"/>
          </p:cNvSpPr>
          <p:nvPr/>
        </p:nvSpPr>
        <p:spPr bwMode="auto">
          <a:xfrm>
            <a:off x="519113" y="4745038"/>
            <a:ext cx="2330450" cy="366712"/>
          </a:xfrm>
          <a:prstGeom prst="rect">
            <a:avLst/>
          </a:prstGeom>
          <a:noFill/>
          <a:ln w="9525">
            <a:noFill/>
            <a:miter lim="800000"/>
            <a:headEnd/>
            <a:tailEnd/>
          </a:ln>
          <a:effectLst/>
        </p:spPr>
        <p:txBody>
          <a:bodyPr wrap="none">
            <a:spAutoFit/>
          </a:bodyPr>
          <a:lstStyle/>
          <a:p>
            <a:r>
              <a:rPr lang="fr-FR"/>
              <a:t>*formule de Cockroft </a:t>
            </a:r>
          </a:p>
        </p:txBody>
      </p:sp>
      <p:sp>
        <p:nvSpPr>
          <p:cNvPr id="14366" name="Text Box 37"/>
          <p:cNvSpPr txBox="1">
            <a:spLocks noChangeArrowheads="1"/>
          </p:cNvSpPr>
          <p:nvPr/>
        </p:nvSpPr>
        <p:spPr bwMode="auto">
          <a:xfrm>
            <a:off x="4787900" y="6237288"/>
            <a:ext cx="3859213" cy="304800"/>
          </a:xfrm>
          <a:prstGeom prst="rect">
            <a:avLst/>
          </a:prstGeom>
          <a:noFill/>
          <a:ln w="9525">
            <a:noFill/>
            <a:miter lim="800000"/>
            <a:headEnd/>
            <a:tailEnd/>
          </a:ln>
          <a:effectLst/>
        </p:spPr>
        <p:txBody>
          <a:bodyPr wrap="none">
            <a:spAutoFit/>
          </a:bodyPr>
          <a:lstStyle/>
          <a:p>
            <a:r>
              <a:rPr lang="fr-FR" sz="1400"/>
              <a:t>Faessel et al. Clin Pharmacokinet 2010;49:799</a:t>
            </a:r>
          </a:p>
        </p:txBody>
      </p:sp>
      <p:sp>
        <p:nvSpPr>
          <p:cNvPr id="14367" name="Text Box 38"/>
          <p:cNvSpPr txBox="1">
            <a:spLocks noChangeArrowheads="1"/>
          </p:cNvSpPr>
          <p:nvPr/>
        </p:nvSpPr>
        <p:spPr bwMode="auto">
          <a:xfrm>
            <a:off x="519113" y="5248275"/>
            <a:ext cx="5099050" cy="366713"/>
          </a:xfrm>
          <a:prstGeom prst="rect">
            <a:avLst/>
          </a:prstGeom>
          <a:noFill/>
          <a:ln w="9525">
            <a:noFill/>
            <a:miter lim="800000"/>
            <a:headEnd/>
            <a:tailEnd/>
          </a:ln>
          <a:effectLst/>
        </p:spPr>
        <p:txBody>
          <a:bodyPr wrap="none">
            <a:spAutoFit/>
          </a:bodyPr>
          <a:lstStyle/>
          <a:p>
            <a:r>
              <a:rPr lang="en-US" b="1">
                <a:solidFill>
                  <a:srgbClr val="FF3300"/>
                </a:solidFill>
              </a:rPr>
              <a:t>IR sévère: réduire la dose de moitié au moins</a:t>
            </a:r>
          </a:p>
        </p:txBody>
      </p:sp>
      <p:sp>
        <p:nvSpPr>
          <p:cNvPr id="7" name="Espace réservé du numéro de diapositive 6"/>
          <p:cNvSpPr>
            <a:spLocks noGrp="1"/>
          </p:cNvSpPr>
          <p:nvPr>
            <p:ph type="sldNum" sz="quarter" idx="12"/>
          </p:nvPr>
        </p:nvSpPr>
        <p:spPr/>
        <p:txBody>
          <a:bodyPr/>
          <a:lstStyle/>
          <a:p>
            <a:pPr>
              <a:defRPr/>
            </a:pPr>
            <a:fld id="{0CAB2FDA-4F08-4031-972F-4073911AE8DE}" type="slidenum">
              <a:rPr lang="fr-FR" smtClean="0"/>
              <a:pPr>
                <a:defRPr/>
              </a:pPr>
              <a:t>16</a:t>
            </a:fld>
            <a:endParaRPr lang="fr-FR"/>
          </a:p>
        </p:txBody>
      </p:sp>
    </p:spTree>
    <p:extLst>
      <p:ext uri="{BB962C8B-B14F-4D97-AF65-F5344CB8AC3E}">
        <p14:creationId xmlns:p14="http://schemas.microsoft.com/office/powerpoint/2010/main" val="29938968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023"/>
          <p:cNvPicPr>
            <a:picLocks noChangeAspect="1" noChangeArrowheads="1"/>
          </p:cNvPicPr>
          <p:nvPr/>
        </p:nvPicPr>
        <p:blipFill>
          <a:blip r:embed="rId2"/>
          <a:srcRect/>
          <a:stretch>
            <a:fillRect/>
          </a:stretch>
        </p:blipFill>
        <p:spPr bwMode="auto">
          <a:xfrm>
            <a:off x="357159" y="1071547"/>
            <a:ext cx="4714908" cy="2117927"/>
          </a:xfrm>
          <a:prstGeom prst="rect">
            <a:avLst/>
          </a:prstGeom>
          <a:noFill/>
          <a:ln w="9525">
            <a:noFill/>
            <a:miter lim="800000"/>
            <a:headEnd/>
            <a:tailEnd/>
          </a:ln>
          <a:effectLst/>
        </p:spPr>
      </p:pic>
      <p:pic>
        <p:nvPicPr>
          <p:cNvPr id="4" name="Picture -1022"/>
          <p:cNvPicPr>
            <a:picLocks noChangeAspect="1" noChangeArrowheads="1"/>
          </p:cNvPicPr>
          <p:nvPr/>
        </p:nvPicPr>
        <p:blipFill>
          <a:blip r:embed="rId3"/>
          <a:srcRect/>
          <a:stretch>
            <a:fillRect/>
          </a:stretch>
        </p:blipFill>
        <p:spPr bwMode="auto">
          <a:xfrm>
            <a:off x="428596" y="3214686"/>
            <a:ext cx="3643338" cy="564668"/>
          </a:xfrm>
          <a:prstGeom prst="rect">
            <a:avLst/>
          </a:prstGeom>
          <a:noFill/>
          <a:ln w="9525">
            <a:noFill/>
            <a:miter lim="800000"/>
            <a:headEnd/>
            <a:tailEnd/>
          </a:ln>
          <a:effectLst/>
        </p:spPr>
      </p:pic>
      <p:pic>
        <p:nvPicPr>
          <p:cNvPr id="5" name="Picture -1021"/>
          <p:cNvPicPr>
            <a:picLocks noChangeAspect="1" noChangeArrowheads="1"/>
          </p:cNvPicPr>
          <p:nvPr/>
        </p:nvPicPr>
        <p:blipFill>
          <a:blip r:embed="rId4"/>
          <a:srcRect/>
          <a:stretch>
            <a:fillRect/>
          </a:stretch>
        </p:blipFill>
        <p:spPr bwMode="auto">
          <a:xfrm>
            <a:off x="428596" y="3857628"/>
            <a:ext cx="2238375" cy="209550"/>
          </a:xfrm>
          <a:prstGeom prst="rect">
            <a:avLst/>
          </a:prstGeom>
          <a:noFill/>
          <a:ln w="9525">
            <a:noFill/>
            <a:miter lim="800000"/>
            <a:headEnd/>
            <a:tailEnd/>
          </a:ln>
          <a:effectLst/>
        </p:spPr>
      </p:pic>
      <p:sp>
        <p:nvSpPr>
          <p:cNvPr id="6" name="Titre 5"/>
          <p:cNvSpPr>
            <a:spLocks noGrp="1"/>
          </p:cNvSpPr>
          <p:nvPr>
            <p:ph type="title"/>
          </p:nvPr>
        </p:nvSpPr>
        <p:spPr>
          <a:xfrm>
            <a:off x="500034" y="-142900"/>
            <a:ext cx="8229600" cy="1143000"/>
          </a:xfrm>
        </p:spPr>
        <p:txBody>
          <a:bodyPr>
            <a:noAutofit/>
          </a:bodyPr>
          <a:lstStyle/>
          <a:p>
            <a:r>
              <a:rPr lang="fr-FR" sz="2000" dirty="0" smtClean="0"/>
              <a:t/>
            </a:r>
            <a:br>
              <a:rPr lang="fr-FR" sz="2000" dirty="0" smtClean="0"/>
            </a:br>
            <a:r>
              <a:rPr lang="fr-FR" sz="2000" dirty="0" smtClean="0"/>
              <a:t>Peut-on associer TSN et </a:t>
            </a:r>
            <a:r>
              <a:rPr lang="fr-FR" sz="2000" dirty="0" err="1" smtClean="0"/>
              <a:t>varénicline</a:t>
            </a:r>
            <a:r>
              <a:rPr lang="fr-FR" sz="2000" dirty="0" smtClean="0"/>
              <a:t>?</a:t>
            </a:r>
            <a:br>
              <a:rPr lang="fr-FR" sz="2000" dirty="0" smtClean="0"/>
            </a:br>
            <a:r>
              <a:rPr lang="fr-FR" sz="2000" dirty="0" smtClean="0"/>
              <a:t>2 études: </a:t>
            </a:r>
            <a:r>
              <a:rPr lang="fr-FR" sz="2000" dirty="0" err="1" smtClean="0"/>
              <a:t>Varenicline</a:t>
            </a:r>
            <a:r>
              <a:rPr lang="fr-FR" sz="2000" dirty="0" smtClean="0"/>
              <a:t> + timbre nicotinique/timbre placebo</a:t>
            </a:r>
            <a:endParaRPr lang="fr-FR" sz="2000" dirty="0"/>
          </a:p>
        </p:txBody>
      </p:sp>
      <p:graphicFrame>
        <p:nvGraphicFramePr>
          <p:cNvPr id="8" name="Tableau 7"/>
          <p:cNvGraphicFramePr>
            <a:graphicFrameLocks noGrp="1"/>
          </p:cNvGraphicFramePr>
          <p:nvPr>
            <p:extLst>
              <p:ext uri="{D42A27DB-BD31-4B8C-83A1-F6EECF244321}">
                <p14:modId xmlns:p14="http://schemas.microsoft.com/office/powerpoint/2010/main" val="1613513821"/>
              </p:ext>
            </p:extLst>
          </p:nvPr>
        </p:nvGraphicFramePr>
        <p:xfrm>
          <a:off x="1785918" y="4357694"/>
          <a:ext cx="6786609" cy="1670374"/>
        </p:xfrm>
        <a:graphic>
          <a:graphicData uri="http://schemas.openxmlformats.org/drawingml/2006/table">
            <a:tbl>
              <a:tblPr firstRow="1" bandRow="1">
                <a:tableStyleId>{5C22544A-7EE6-4342-B048-85BDC9FD1C3A}</a:tableStyleId>
              </a:tblPr>
              <a:tblGrid>
                <a:gridCol w="2262203">
                  <a:extLst>
                    <a:ext uri="{9D8B030D-6E8A-4147-A177-3AD203B41FA5}">
                      <a16:colId xmlns:a16="http://schemas.microsoft.com/office/drawing/2014/main" val="20000"/>
                    </a:ext>
                  </a:extLst>
                </a:gridCol>
                <a:gridCol w="2262203">
                  <a:extLst>
                    <a:ext uri="{9D8B030D-6E8A-4147-A177-3AD203B41FA5}">
                      <a16:colId xmlns:a16="http://schemas.microsoft.com/office/drawing/2014/main" val="20001"/>
                    </a:ext>
                  </a:extLst>
                </a:gridCol>
                <a:gridCol w="2262203">
                  <a:extLst>
                    <a:ext uri="{9D8B030D-6E8A-4147-A177-3AD203B41FA5}">
                      <a16:colId xmlns:a16="http://schemas.microsoft.com/office/drawing/2014/main" val="20002"/>
                    </a:ext>
                  </a:extLst>
                </a:gridCol>
              </a:tblGrid>
              <a:tr h="928694">
                <a:tc>
                  <a:txBody>
                    <a:bodyPr/>
                    <a:lstStyle/>
                    <a:p>
                      <a:r>
                        <a:rPr lang="fr-FR" sz="1200" baseline="0" dirty="0" err="1" smtClean="0">
                          <a:solidFill>
                            <a:srgbClr val="1A171C"/>
                          </a:solidFill>
                          <a:latin typeface="GuardianSansGR-Regular"/>
                        </a:rPr>
                        <a:t>Koegelenberg</a:t>
                      </a:r>
                      <a:r>
                        <a:rPr lang="fr-FR" sz="1200" baseline="0" dirty="0" smtClean="0">
                          <a:solidFill>
                            <a:srgbClr val="1A171C"/>
                          </a:solidFill>
                          <a:latin typeface="GuardianSansGR-Regular"/>
                        </a:rPr>
                        <a:t> et al. JAMA 2014:312;155-61</a:t>
                      </a:r>
                      <a:endParaRPr lang="fr-FR" sz="3600" dirty="0"/>
                    </a:p>
                  </a:txBody>
                  <a:tcPr>
                    <a:solidFill>
                      <a:schemeClr val="bg2"/>
                    </a:solidFill>
                  </a:tcPr>
                </a:tc>
                <a:tc>
                  <a:txBody>
                    <a:bodyPr/>
                    <a:lstStyle/>
                    <a:p>
                      <a:r>
                        <a:rPr lang="fr-FR" dirty="0" err="1" smtClean="0">
                          <a:solidFill>
                            <a:srgbClr val="0000FF"/>
                          </a:solidFill>
                        </a:rPr>
                        <a:t>Varenicline</a:t>
                      </a:r>
                      <a:r>
                        <a:rPr lang="fr-FR" dirty="0" smtClean="0">
                          <a:solidFill>
                            <a:srgbClr val="0000FF"/>
                          </a:solidFill>
                        </a:rPr>
                        <a:t>+ Patch nicotinique</a:t>
                      </a:r>
                    </a:p>
                    <a:p>
                      <a:r>
                        <a:rPr lang="fr-FR" dirty="0" smtClean="0">
                          <a:solidFill>
                            <a:srgbClr val="0000FF"/>
                          </a:solidFill>
                        </a:rPr>
                        <a:t>N=216</a:t>
                      </a:r>
                      <a:endParaRPr lang="fr-FR" dirty="0">
                        <a:solidFill>
                          <a:srgbClr val="0000FF"/>
                        </a:solidFill>
                      </a:endParaRPr>
                    </a:p>
                  </a:txBody>
                  <a:tcPr>
                    <a:solidFill>
                      <a:schemeClr val="bg2"/>
                    </a:solidFill>
                  </a:tcPr>
                </a:tc>
                <a:tc>
                  <a:txBody>
                    <a:bodyPr/>
                    <a:lstStyle/>
                    <a:p>
                      <a:r>
                        <a:rPr lang="fr-FR" dirty="0" err="1" smtClean="0">
                          <a:solidFill>
                            <a:srgbClr val="0000FF"/>
                          </a:solidFill>
                        </a:rPr>
                        <a:t>Varenicline</a:t>
                      </a:r>
                      <a:r>
                        <a:rPr lang="fr-FR" dirty="0" smtClean="0">
                          <a:solidFill>
                            <a:srgbClr val="0000FF"/>
                          </a:solidFill>
                        </a:rPr>
                        <a:t> + Patch placebo</a:t>
                      </a:r>
                    </a:p>
                    <a:p>
                      <a:r>
                        <a:rPr lang="fr-FR" dirty="0" smtClean="0">
                          <a:solidFill>
                            <a:srgbClr val="0000FF"/>
                          </a:solidFill>
                        </a:rPr>
                        <a:t>N=219</a:t>
                      </a:r>
                      <a:endParaRPr lang="fr-FR" dirty="0">
                        <a:solidFill>
                          <a:srgbClr val="0000FF"/>
                        </a:solidFill>
                      </a:endParaRPr>
                    </a:p>
                  </a:txBody>
                  <a:tcPr>
                    <a:solidFill>
                      <a:schemeClr val="bg2"/>
                    </a:solidFill>
                  </a:tcPr>
                </a:tc>
                <a:extLst>
                  <a:ext uri="{0D108BD9-81ED-4DB2-BD59-A6C34878D82A}">
                    <a16:rowId xmlns:a16="http://schemas.microsoft.com/office/drawing/2014/main" val="10000"/>
                  </a:ext>
                </a:extLst>
              </a:tr>
              <a:tr h="370840">
                <a:tc>
                  <a:txBody>
                    <a:bodyPr/>
                    <a:lstStyle/>
                    <a:p>
                      <a:r>
                        <a:rPr lang="fr-FR" dirty="0" smtClean="0"/>
                        <a:t>Abstinence à 3 mois</a:t>
                      </a:r>
                      <a:endParaRPr lang="fr-FR" dirty="0"/>
                    </a:p>
                  </a:txBody>
                  <a:tcPr>
                    <a:solidFill>
                      <a:schemeClr val="bg2"/>
                    </a:solidFill>
                  </a:tcPr>
                </a:tc>
                <a:tc>
                  <a:txBody>
                    <a:bodyPr/>
                    <a:lstStyle/>
                    <a:p>
                      <a:r>
                        <a:rPr lang="fr-FR" dirty="0" smtClean="0"/>
                        <a:t>55.4%</a:t>
                      </a:r>
                      <a:endParaRPr lang="fr-FR" dirty="0"/>
                    </a:p>
                  </a:txBody>
                  <a:tcPr>
                    <a:solidFill>
                      <a:schemeClr val="bg2"/>
                    </a:solidFill>
                  </a:tcPr>
                </a:tc>
                <a:tc>
                  <a:txBody>
                    <a:bodyPr/>
                    <a:lstStyle/>
                    <a:p>
                      <a:r>
                        <a:rPr lang="fr-FR" dirty="0" smtClean="0"/>
                        <a:t>40.9%</a:t>
                      </a:r>
                      <a:endParaRPr lang="fr-FR" dirty="0"/>
                    </a:p>
                  </a:txBody>
                  <a:tcPr>
                    <a:solidFill>
                      <a:schemeClr val="bg2"/>
                    </a:solidFill>
                  </a:tcPr>
                </a:tc>
                <a:extLst>
                  <a:ext uri="{0D108BD9-81ED-4DB2-BD59-A6C34878D82A}">
                    <a16:rowId xmlns:a16="http://schemas.microsoft.com/office/drawing/2014/main" val="10001"/>
                  </a:ext>
                </a:extLst>
              </a:tr>
              <a:tr h="370840">
                <a:tc>
                  <a:txBody>
                    <a:bodyPr/>
                    <a:lstStyle/>
                    <a:p>
                      <a:endParaRPr lang="fr-FR"/>
                    </a:p>
                  </a:txBody>
                  <a:tcPr>
                    <a:solidFill>
                      <a:schemeClr val="bg2"/>
                    </a:solidFill>
                  </a:tcPr>
                </a:tc>
                <a:tc>
                  <a:txBody>
                    <a:bodyPr/>
                    <a:lstStyle/>
                    <a:p>
                      <a:endParaRPr lang="fr-FR" dirty="0"/>
                    </a:p>
                  </a:txBody>
                  <a:tcPr>
                    <a:solidFill>
                      <a:schemeClr val="bg2"/>
                    </a:solidFill>
                  </a:tcPr>
                </a:tc>
                <a:tc>
                  <a:txBody>
                    <a:bodyPr/>
                    <a:lstStyle/>
                    <a:p>
                      <a:r>
                        <a:rPr lang="fr-FR" dirty="0" smtClean="0"/>
                        <a:t>P=0.007</a:t>
                      </a:r>
                      <a:endParaRPr lang="fr-FR" dirty="0"/>
                    </a:p>
                  </a:txBody>
                  <a:tcPr>
                    <a:solidFill>
                      <a:schemeClr val="bg2"/>
                    </a:solidFill>
                  </a:tcPr>
                </a:tc>
                <a:extLst>
                  <a:ext uri="{0D108BD9-81ED-4DB2-BD59-A6C34878D82A}">
                    <a16:rowId xmlns:a16="http://schemas.microsoft.com/office/drawing/2014/main" val="10002"/>
                  </a:ext>
                </a:extLst>
              </a:tr>
            </a:tbl>
          </a:graphicData>
        </a:graphic>
      </p:graphicFrame>
      <p:sp>
        <p:nvSpPr>
          <p:cNvPr id="9" name="ZoneTexte 8"/>
          <p:cNvSpPr txBox="1"/>
          <p:nvPr/>
        </p:nvSpPr>
        <p:spPr>
          <a:xfrm>
            <a:off x="5429256" y="2143116"/>
            <a:ext cx="1723549" cy="369332"/>
          </a:xfrm>
          <a:prstGeom prst="rect">
            <a:avLst/>
          </a:prstGeom>
          <a:noFill/>
        </p:spPr>
        <p:txBody>
          <a:bodyPr wrap="none" rtlCol="0">
            <a:spAutoFit/>
          </a:bodyPr>
          <a:lstStyle/>
          <a:p>
            <a:r>
              <a:rPr lang="fr-FR" dirty="0" smtClean="0"/>
              <a:t>Etude négative</a:t>
            </a:r>
            <a:endParaRPr lang="fr-FR" dirty="0"/>
          </a:p>
        </p:txBody>
      </p:sp>
      <p:sp>
        <p:nvSpPr>
          <p:cNvPr id="10" name="ZoneTexte 9"/>
          <p:cNvSpPr txBox="1"/>
          <p:nvPr/>
        </p:nvSpPr>
        <p:spPr>
          <a:xfrm>
            <a:off x="214282" y="5000636"/>
            <a:ext cx="1633781" cy="369332"/>
          </a:xfrm>
          <a:prstGeom prst="rect">
            <a:avLst/>
          </a:prstGeom>
          <a:noFill/>
        </p:spPr>
        <p:txBody>
          <a:bodyPr wrap="none" rtlCol="0">
            <a:spAutoFit/>
          </a:bodyPr>
          <a:lstStyle/>
          <a:p>
            <a:r>
              <a:rPr lang="fr-FR" dirty="0" smtClean="0"/>
              <a:t>Etude positive</a:t>
            </a:r>
            <a:endParaRPr lang="fr-FR" dirty="0"/>
          </a:p>
        </p:txBody>
      </p:sp>
      <p:sp>
        <p:nvSpPr>
          <p:cNvPr id="3" name="Espace réservé du numéro de diapositive 2"/>
          <p:cNvSpPr>
            <a:spLocks noGrp="1"/>
          </p:cNvSpPr>
          <p:nvPr>
            <p:ph type="sldNum" sz="quarter" idx="12"/>
          </p:nvPr>
        </p:nvSpPr>
        <p:spPr/>
        <p:txBody>
          <a:bodyPr/>
          <a:lstStyle/>
          <a:p>
            <a:fld id="{C5F60339-0CB1-4F86-8756-890D85358D73}" type="slidenum">
              <a:rPr lang="en-US" smtClean="0"/>
              <a:t>17</a:t>
            </a:fld>
            <a:endParaRPr lang="en-US"/>
          </a:p>
        </p:txBody>
      </p:sp>
    </p:spTree>
    <p:extLst>
      <p:ext uri="{BB962C8B-B14F-4D97-AF65-F5344CB8AC3E}">
        <p14:creationId xmlns:p14="http://schemas.microsoft.com/office/powerpoint/2010/main" val="21957400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95288" y="0"/>
            <a:ext cx="8229600" cy="1143000"/>
          </a:xfrm>
        </p:spPr>
        <p:txBody>
          <a:bodyPr/>
          <a:lstStyle/>
          <a:p>
            <a:pPr eaLnBrk="1" hangingPunct="1"/>
            <a:r>
              <a:rPr lang="fr-FR" sz="3200" smtClean="0"/>
              <a:t>Bupropion</a:t>
            </a:r>
          </a:p>
        </p:txBody>
      </p:sp>
      <p:sp>
        <p:nvSpPr>
          <p:cNvPr id="20483" name="Rectangle 3"/>
          <p:cNvSpPr>
            <a:spLocks noGrp="1" noChangeArrowheads="1"/>
          </p:cNvSpPr>
          <p:nvPr>
            <p:ph type="body" idx="1"/>
          </p:nvPr>
        </p:nvSpPr>
        <p:spPr>
          <a:xfrm>
            <a:off x="457200" y="981075"/>
            <a:ext cx="8229600" cy="4319588"/>
          </a:xfrm>
        </p:spPr>
        <p:txBody>
          <a:bodyPr/>
          <a:lstStyle/>
          <a:p>
            <a:pPr eaLnBrk="1" hangingPunct="1">
              <a:lnSpc>
                <a:spcPct val="80000"/>
              </a:lnSpc>
            </a:pPr>
            <a:r>
              <a:rPr lang="fr-FR" sz="1600" dirty="0" smtClean="0"/>
              <a:t>est un antidépresseur atypique et stimulant, inhibiteur de la </a:t>
            </a:r>
            <a:r>
              <a:rPr lang="fr-FR" sz="1600" dirty="0" smtClean="0">
                <a:solidFill>
                  <a:srgbClr val="0000FF"/>
                </a:solidFill>
              </a:rPr>
              <a:t>recapture de la noradrénaline et de la dopamine; dérivé d’</a:t>
            </a:r>
            <a:r>
              <a:rPr lang="en-US" sz="1600" dirty="0" smtClean="0"/>
              <a:t>amphetamine (son </a:t>
            </a:r>
            <a:r>
              <a:rPr lang="en-US" sz="1600" dirty="0" err="1" smtClean="0"/>
              <a:t>autre</a:t>
            </a:r>
            <a:r>
              <a:rPr lang="en-US" sz="1600" dirty="0" smtClean="0"/>
              <a:t> nom:  </a:t>
            </a:r>
            <a:r>
              <a:rPr lang="en-US" sz="1600" dirty="0" err="1" smtClean="0"/>
              <a:t>amfebutamon</a:t>
            </a:r>
            <a:r>
              <a:rPr lang="en-US" sz="1600" dirty="0" smtClean="0"/>
              <a:t>) AMM: 2002</a:t>
            </a:r>
          </a:p>
          <a:p>
            <a:pPr eaLnBrk="1" hangingPunct="1">
              <a:lnSpc>
                <a:spcPct val="80000"/>
              </a:lnSpc>
            </a:pPr>
            <a:endParaRPr lang="en-US" sz="1800" dirty="0" smtClean="0"/>
          </a:p>
          <a:p>
            <a:pPr eaLnBrk="1" hangingPunct="1">
              <a:lnSpc>
                <a:spcPct val="80000"/>
              </a:lnSpc>
            </a:pPr>
            <a:r>
              <a:rPr lang="en-US" sz="1800" dirty="0" smtClean="0"/>
              <a:t>Doses </a:t>
            </a:r>
            <a:r>
              <a:rPr lang="en-US" sz="1800" dirty="0" err="1" smtClean="0"/>
              <a:t>sevrage</a:t>
            </a:r>
            <a:r>
              <a:rPr lang="en-US" sz="1800" dirty="0" smtClean="0"/>
              <a:t> </a:t>
            </a:r>
            <a:r>
              <a:rPr lang="en-US" sz="1800" dirty="0" err="1" smtClean="0"/>
              <a:t>tabagique</a:t>
            </a:r>
            <a:r>
              <a:rPr lang="en-US" sz="1800" dirty="0" smtClean="0"/>
              <a:t>:  </a:t>
            </a:r>
            <a:r>
              <a:rPr lang="en-US" sz="1800" dirty="0" smtClean="0">
                <a:cs typeface="Arial" charset="0"/>
              </a:rPr>
              <a:t>≤</a:t>
            </a:r>
            <a:r>
              <a:rPr lang="en-US" sz="1800" dirty="0" smtClean="0"/>
              <a:t>300 mg/jour (</a:t>
            </a:r>
            <a:r>
              <a:rPr lang="en-US" sz="1800" dirty="0" err="1" smtClean="0"/>
              <a:t>Zyban</a:t>
            </a:r>
            <a:r>
              <a:rPr lang="en-US" sz="1800" dirty="0" smtClean="0">
                <a:cs typeface="Arial" charset="0"/>
              </a:rPr>
              <a:t>®</a:t>
            </a:r>
            <a:r>
              <a:rPr lang="en-US" sz="1800" dirty="0" smtClean="0"/>
              <a:t>)</a:t>
            </a:r>
          </a:p>
          <a:p>
            <a:pPr eaLnBrk="1" hangingPunct="1">
              <a:lnSpc>
                <a:spcPct val="80000"/>
              </a:lnSpc>
            </a:pPr>
            <a:endParaRPr lang="en-US" sz="1800" dirty="0" smtClean="0"/>
          </a:p>
          <a:p>
            <a:pPr eaLnBrk="1" hangingPunct="1">
              <a:lnSpc>
                <a:spcPct val="80000"/>
              </a:lnSpc>
            </a:pPr>
            <a:r>
              <a:rPr lang="en-US" sz="1800" dirty="0" err="1" smtClean="0"/>
              <a:t>Considéré</a:t>
            </a:r>
            <a:r>
              <a:rPr lang="en-US" sz="1800" dirty="0" smtClean="0"/>
              <a:t> </a:t>
            </a:r>
            <a:r>
              <a:rPr lang="en-US" sz="1800" dirty="0" err="1" smtClean="0"/>
              <a:t>comme</a:t>
            </a:r>
            <a:r>
              <a:rPr lang="en-US" sz="1800" dirty="0" smtClean="0"/>
              <a:t> </a:t>
            </a:r>
            <a:r>
              <a:rPr lang="en-US" sz="1800" dirty="0" err="1" smtClean="0"/>
              <a:t>traitement</a:t>
            </a:r>
            <a:r>
              <a:rPr lang="en-US" sz="1800" dirty="0" smtClean="0"/>
              <a:t> de première intention aux </a:t>
            </a:r>
            <a:r>
              <a:rPr lang="en-US" sz="1800" dirty="0" err="1" smtClean="0"/>
              <a:t>Etats</a:t>
            </a:r>
            <a:r>
              <a:rPr lang="en-US" sz="1800" dirty="0" smtClean="0"/>
              <a:t> </a:t>
            </a:r>
            <a:r>
              <a:rPr lang="en-US" sz="1800" dirty="0" err="1" smtClean="0"/>
              <a:t>Unis</a:t>
            </a:r>
            <a:r>
              <a:rPr lang="en-US" sz="1800" dirty="0" smtClean="0"/>
              <a:t>; </a:t>
            </a:r>
            <a:r>
              <a:rPr lang="en-US" sz="1800" dirty="0" err="1" smtClean="0"/>
              <a:t>utilisation</a:t>
            </a:r>
            <a:r>
              <a:rPr lang="en-US" sz="1800" dirty="0" smtClean="0"/>
              <a:t> </a:t>
            </a:r>
            <a:r>
              <a:rPr lang="en-US" sz="1800" dirty="0" err="1" smtClean="0"/>
              <a:t>restreinte</a:t>
            </a:r>
            <a:r>
              <a:rPr lang="en-US" sz="1800" dirty="0" smtClean="0"/>
              <a:t> en  Europe</a:t>
            </a:r>
          </a:p>
          <a:p>
            <a:pPr eaLnBrk="1" hangingPunct="1">
              <a:lnSpc>
                <a:spcPct val="80000"/>
              </a:lnSpc>
            </a:pPr>
            <a:endParaRPr lang="en-US" sz="1800" dirty="0" smtClean="0"/>
          </a:p>
          <a:p>
            <a:pPr eaLnBrk="1" hangingPunct="1">
              <a:lnSpc>
                <a:spcPct val="80000"/>
              </a:lnSpc>
            </a:pPr>
            <a:r>
              <a:rPr lang="en-US" sz="1800" dirty="0" err="1" smtClean="0"/>
              <a:t>Contre</a:t>
            </a:r>
            <a:r>
              <a:rPr lang="en-US" sz="1800" dirty="0" smtClean="0"/>
              <a:t>-indications: </a:t>
            </a:r>
            <a:r>
              <a:rPr lang="en-US" sz="1800" dirty="0" err="1" smtClean="0"/>
              <a:t>epilepsie</a:t>
            </a:r>
            <a:r>
              <a:rPr lang="en-US" sz="1800" dirty="0" smtClean="0"/>
              <a:t>, </a:t>
            </a:r>
            <a:r>
              <a:rPr lang="en-US" sz="1800" dirty="0" err="1" smtClean="0"/>
              <a:t>arrêt</a:t>
            </a:r>
            <a:r>
              <a:rPr lang="en-US" sz="1800" dirty="0" smtClean="0"/>
              <a:t> des BZD (</a:t>
            </a:r>
            <a:r>
              <a:rPr lang="en-US" sz="1800" dirty="0" err="1" smtClean="0"/>
              <a:t>sevrage</a:t>
            </a:r>
            <a:r>
              <a:rPr lang="en-US" sz="1800" dirty="0" smtClean="0"/>
              <a:t> </a:t>
            </a:r>
            <a:r>
              <a:rPr lang="en-US" sz="1800" dirty="0" err="1" smtClean="0"/>
              <a:t>alcool</a:t>
            </a:r>
            <a:r>
              <a:rPr lang="en-US" sz="1800" dirty="0" smtClean="0"/>
              <a:t>), </a:t>
            </a:r>
            <a:r>
              <a:rPr lang="en-US" sz="1800" dirty="0" err="1" smtClean="0"/>
              <a:t>boulimie</a:t>
            </a:r>
            <a:r>
              <a:rPr lang="en-US" sz="1800" dirty="0" smtClean="0"/>
              <a:t>, </a:t>
            </a:r>
            <a:r>
              <a:rPr lang="en-US" sz="1800" dirty="0" err="1" smtClean="0"/>
              <a:t>anorexie</a:t>
            </a:r>
            <a:r>
              <a:rPr lang="en-US" sz="1800" dirty="0" smtClean="0"/>
              <a:t> </a:t>
            </a:r>
            <a:r>
              <a:rPr lang="en-US" sz="1800" dirty="0" err="1" smtClean="0"/>
              <a:t>mentale</a:t>
            </a:r>
            <a:endParaRPr lang="en-US" sz="1800" dirty="0" smtClean="0"/>
          </a:p>
          <a:p>
            <a:pPr eaLnBrk="1" hangingPunct="1">
              <a:lnSpc>
                <a:spcPct val="80000"/>
              </a:lnSpc>
            </a:pPr>
            <a:endParaRPr lang="en-US" sz="1800" dirty="0" smtClean="0"/>
          </a:p>
          <a:p>
            <a:pPr eaLnBrk="1" hangingPunct="1">
              <a:lnSpc>
                <a:spcPct val="80000"/>
              </a:lnSpc>
            </a:pPr>
            <a:r>
              <a:rPr lang="en-US" sz="1800" b="1" dirty="0" err="1" smtClean="0">
                <a:solidFill>
                  <a:srgbClr val="0033CC"/>
                </a:solidFill>
              </a:rPr>
              <a:t>Risque</a:t>
            </a:r>
            <a:r>
              <a:rPr lang="en-US" sz="1800" b="1" dirty="0" smtClean="0">
                <a:solidFill>
                  <a:srgbClr val="0033CC"/>
                </a:solidFill>
              </a:rPr>
              <a:t> de </a:t>
            </a:r>
            <a:r>
              <a:rPr lang="en-US" sz="1800" b="1" dirty="0" err="1" smtClean="0">
                <a:solidFill>
                  <a:srgbClr val="0033CC"/>
                </a:solidFill>
              </a:rPr>
              <a:t>crise</a:t>
            </a:r>
            <a:r>
              <a:rPr lang="en-US" sz="1800" b="1" dirty="0" smtClean="0">
                <a:solidFill>
                  <a:srgbClr val="0033CC"/>
                </a:solidFill>
              </a:rPr>
              <a:t> </a:t>
            </a:r>
            <a:r>
              <a:rPr lang="en-US" sz="1800" b="1" dirty="0" err="1" smtClean="0">
                <a:solidFill>
                  <a:srgbClr val="0033CC"/>
                </a:solidFill>
              </a:rPr>
              <a:t>d’epilepsie</a:t>
            </a:r>
            <a:r>
              <a:rPr lang="en-US" sz="1800" dirty="0" smtClean="0"/>
              <a:t> (1/1000), </a:t>
            </a:r>
            <a:r>
              <a:rPr lang="en-US" sz="1800" dirty="0" err="1" smtClean="0"/>
              <a:t>surtout</a:t>
            </a:r>
            <a:r>
              <a:rPr lang="en-US" sz="1800" dirty="0" smtClean="0"/>
              <a:t> </a:t>
            </a:r>
            <a:r>
              <a:rPr lang="en-US" sz="1800" dirty="0" err="1" smtClean="0"/>
              <a:t>lorsque</a:t>
            </a:r>
            <a:r>
              <a:rPr lang="en-US" sz="1800" dirty="0" smtClean="0"/>
              <a:t> le </a:t>
            </a:r>
            <a:r>
              <a:rPr lang="en-US" sz="1800" dirty="0" err="1" smtClean="0"/>
              <a:t>seuil</a:t>
            </a:r>
            <a:r>
              <a:rPr lang="en-US" sz="1800" dirty="0" smtClean="0"/>
              <a:t> </a:t>
            </a:r>
            <a:r>
              <a:rPr lang="en-US" sz="1800" dirty="0" err="1" smtClean="0"/>
              <a:t>epileptogène</a:t>
            </a:r>
            <a:r>
              <a:rPr lang="en-US" sz="1800" dirty="0" smtClean="0"/>
              <a:t> </a:t>
            </a:r>
            <a:r>
              <a:rPr lang="en-US" sz="1800" dirty="0" err="1" smtClean="0"/>
              <a:t>est</a:t>
            </a:r>
            <a:r>
              <a:rPr lang="en-US" sz="1800" dirty="0" smtClean="0"/>
              <a:t> </a:t>
            </a:r>
            <a:r>
              <a:rPr lang="en-US" sz="1800" dirty="0" err="1" smtClean="0"/>
              <a:t>réduit</a:t>
            </a:r>
            <a:r>
              <a:rPr lang="en-US" sz="1800" dirty="0" smtClean="0"/>
              <a:t>: </a:t>
            </a:r>
            <a:r>
              <a:rPr lang="en-US" sz="1800" dirty="0" err="1" smtClean="0">
                <a:solidFill>
                  <a:srgbClr val="0000FF"/>
                </a:solidFill>
              </a:rPr>
              <a:t>alcoolisme</a:t>
            </a:r>
            <a:r>
              <a:rPr lang="en-US" sz="1800" dirty="0" smtClean="0"/>
              <a:t>, </a:t>
            </a:r>
            <a:r>
              <a:rPr lang="en-US" sz="1800" dirty="0" err="1" smtClean="0"/>
              <a:t>hypoglycemie</a:t>
            </a:r>
            <a:r>
              <a:rPr lang="en-US" sz="1800" dirty="0" smtClean="0"/>
              <a:t>, ATCD </a:t>
            </a:r>
            <a:r>
              <a:rPr lang="en-US" sz="1800" dirty="0" err="1" smtClean="0"/>
              <a:t>lésion</a:t>
            </a:r>
            <a:r>
              <a:rPr lang="en-US" sz="1800" dirty="0" smtClean="0"/>
              <a:t> </a:t>
            </a:r>
            <a:r>
              <a:rPr lang="en-US" sz="1800" dirty="0" err="1" smtClean="0"/>
              <a:t>cérébrale</a:t>
            </a:r>
            <a:r>
              <a:rPr lang="en-US" sz="1800" dirty="0" smtClean="0"/>
              <a:t> </a:t>
            </a:r>
          </a:p>
          <a:p>
            <a:pPr eaLnBrk="1" hangingPunct="1">
              <a:lnSpc>
                <a:spcPct val="80000"/>
              </a:lnSpc>
            </a:pPr>
            <a:r>
              <a:rPr lang="fr-FR" sz="1600" dirty="0" smtClean="0"/>
              <a:t>Ses effets indésirables fréquents : insomnie, tremblements, troubles de la concentration, sensations de vertige, agitation/état </a:t>
            </a:r>
            <a:r>
              <a:rPr lang="fr-FR" sz="1600" dirty="0" err="1" smtClean="0"/>
              <a:t>hypomanique</a:t>
            </a:r>
            <a:r>
              <a:rPr lang="fr-FR" sz="1600" dirty="0" smtClean="0"/>
              <a:t>, sécheresse de la bouche, troubles digestif, éruptions cutanées.</a:t>
            </a:r>
            <a:endParaRPr lang="en-US" sz="1600" dirty="0" smtClean="0"/>
          </a:p>
        </p:txBody>
      </p:sp>
      <p:sp>
        <p:nvSpPr>
          <p:cNvPr id="20484" name="Text Box 4"/>
          <p:cNvSpPr txBox="1">
            <a:spLocks noChangeArrowheads="1"/>
          </p:cNvSpPr>
          <p:nvPr/>
        </p:nvSpPr>
        <p:spPr bwMode="auto">
          <a:xfrm>
            <a:off x="827584" y="5661248"/>
            <a:ext cx="7451014" cy="738664"/>
          </a:xfrm>
          <a:prstGeom prst="rect">
            <a:avLst/>
          </a:prstGeom>
          <a:noFill/>
          <a:ln w="9525">
            <a:noFill/>
            <a:miter lim="800000"/>
            <a:headEnd/>
            <a:tailEnd/>
          </a:ln>
          <a:effectLst/>
        </p:spPr>
        <p:txBody>
          <a:bodyPr wrap="none">
            <a:spAutoFit/>
          </a:bodyPr>
          <a:lstStyle/>
          <a:p>
            <a:r>
              <a:rPr lang="fr-FR" sz="1400" b="1" dirty="0">
                <a:solidFill>
                  <a:srgbClr val="0033CC"/>
                </a:solidFill>
              </a:rPr>
              <a:t>Méta-analyse sur l’efficacité du </a:t>
            </a:r>
            <a:r>
              <a:rPr lang="fr-FR" sz="1400" b="1" dirty="0" err="1">
                <a:solidFill>
                  <a:srgbClr val="0033CC"/>
                </a:solidFill>
              </a:rPr>
              <a:t>bupropion</a:t>
            </a:r>
            <a:r>
              <a:rPr lang="fr-FR" sz="1400" b="1" dirty="0">
                <a:solidFill>
                  <a:srgbClr val="0033CC"/>
                </a:solidFill>
              </a:rPr>
              <a:t>:</a:t>
            </a:r>
            <a:r>
              <a:rPr lang="fr-FR" sz="1400" dirty="0"/>
              <a:t> </a:t>
            </a:r>
          </a:p>
          <a:p>
            <a:r>
              <a:rPr lang="fr-FR" sz="1400" i="1" dirty="0" smtClean="0"/>
              <a:t>JR</a:t>
            </a:r>
            <a:r>
              <a:rPr lang="fr-FR" sz="1400" i="1" dirty="0"/>
              <a:t>, </a:t>
            </a:r>
            <a:r>
              <a:rPr lang="fr-FR" sz="1400" i="1" dirty="0" err="1"/>
              <a:t>Stead</a:t>
            </a:r>
            <a:r>
              <a:rPr lang="fr-FR" sz="1400" i="1" dirty="0"/>
              <a:t> LF, Hartmann-Boyce J, </a:t>
            </a:r>
            <a:r>
              <a:rPr lang="fr-FR" sz="1400" i="1" dirty="0" err="1"/>
              <a:t>Cahill</a:t>
            </a:r>
            <a:r>
              <a:rPr lang="fr-FR" sz="1400" i="1" dirty="0"/>
              <a:t> K, Lancaster T</a:t>
            </a:r>
            <a:r>
              <a:rPr lang="fr-FR" sz="1400" i="1" dirty="0" smtClean="0"/>
              <a:t>.</a:t>
            </a:r>
            <a:r>
              <a:rPr lang="fr-FR" sz="1400" dirty="0"/>
              <a:t> </a:t>
            </a:r>
            <a:r>
              <a:rPr lang="fr-FR" sz="1400" dirty="0" err="1"/>
              <a:t>Antidepressants</a:t>
            </a:r>
            <a:r>
              <a:rPr lang="fr-FR" sz="1400" dirty="0"/>
              <a:t> for smoking cessation. </a:t>
            </a:r>
            <a:endParaRPr lang="fr-FR" sz="1400" i="1" dirty="0"/>
          </a:p>
          <a:p>
            <a:r>
              <a:rPr lang="fr-FR" sz="1400" i="1" dirty="0"/>
              <a:t>Cochrane </a:t>
            </a:r>
            <a:r>
              <a:rPr lang="fr-FR" sz="1400" i="1" dirty="0" err="1"/>
              <a:t>Database</a:t>
            </a:r>
            <a:r>
              <a:rPr lang="fr-FR" sz="1400" i="1" dirty="0"/>
              <a:t> </a:t>
            </a:r>
            <a:r>
              <a:rPr lang="fr-FR" sz="1400" i="1" dirty="0" err="1"/>
              <a:t>Syst</a:t>
            </a:r>
            <a:r>
              <a:rPr lang="fr-FR" sz="1400" i="1" dirty="0"/>
              <a:t> </a:t>
            </a:r>
            <a:r>
              <a:rPr lang="fr-FR" sz="1400" i="1" dirty="0" err="1"/>
              <a:t>Rev</a:t>
            </a:r>
            <a:r>
              <a:rPr lang="fr-FR" sz="1400" i="1" dirty="0"/>
              <a:t>. 2014 Jan 8;(1):CD000031. </a:t>
            </a:r>
            <a:r>
              <a:rPr lang="fr-FR" sz="1400" i="1" dirty="0" err="1"/>
              <a:t>doi</a:t>
            </a:r>
            <a:r>
              <a:rPr lang="fr-FR" sz="1400" i="1" dirty="0"/>
              <a:t>: 10.1002/14651858.CD000031.pub4. </a:t>
            </a:r>
            <a:endParaRPr lang="fr-FR" sz="1400" dirty="0"/>
          </a:p>
        </p:txBody>
      </p:sp>
      <p:sp>
        <p:nvSpPr>
          <p:cNvPr id="5" name="Espace réservé du numéro de diapositive 4"/>
          <p:cNvSpPr>
            <a:spLocks noGrp="1"/>
          </p:cNvSpPr>
          <p:nvPr>
            <p:ph type="sldNum" sz="quarter" idx="12"/>
          </p:nvPr>
        </p:nvSpPr>
        <p:spPr/>
        <p:txBody>
          <a:bodyPr/>
          <a:lstStyle/>
          <a:p>
            <a:pPr>
              <a:defRPr/>
            </a:pPr>
            <a:fld id="{5EF5BEB2-7F51-42D9-A9B0-1456A134DA52}" type="slidenum">
              <a:rPr lang="fr-FR" smtClean="0"/>
              <a:pPr>
                <a:defRPr/>
              </a:pPr>
              <a:t>18</a:t>
            </a:fld>
            <a:endParaRPr lang="fr-FR"/>
          </a:p>
        </p:txBody>
      </p:sp>
    </p:spTree>
    <p:extLst>
      <p:ext uri="{BB962C8B-B14F-4D97-AF65-F5344CB8AC3E}">
        <p14:creationId xmlns:p14="http://schemas.microsoft.com/office/powerpoint/2010/main" val="32619478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2276872"/>
            <a:ext cx="8229600" cy="1143000"/>
          </a:xfrm>
        </p:spPr>
        <p:txBody>
          <a:bodyPr>
            <a:noAutofit/>
          </a:bodyPr>
          <a:lstStyle/>
          <a:p>
            <a:r>
              <a:rPr lang="en-US" sz="2800" b="1" dirty="0">
                <a:solidFill>
                  <a:srgbClr val="0000FF"/>
                </a:solidFill>
              </a:rPr>
              <a:t>La cigarette </a:t>
            </a:r>
            <a:r>
              <a:rPr lang="en-US" sz="2800" b="1" dirty="0" err="1">
                <a:solidFill>
                  <a:srgbClr val="0000FF"/>
                </a:solidFill>
              </a:rPr>
              <a:t>électronique</a:t>
            </a:r>
            <a:r>
              <a:rPr lang="en-US" sz="2800" b="1" dirty="0">
                <a:solidFill>
                  <a:srgbClr val="0000FF"/>
                </a:solidFill>
              </a:rPr>
              <a:t> fait-</a:t>
            </a:r>
            <a:r>
              <a:rPr lang="en-US" sz="2800" b="1" dirty="0" err="1">
                <a:solidFill>
                  <a:srgbClr val="0000FF"/>
                </a:solidFill>
              </a:rPr>
              <a:t>elle</a:t>
            </a:r>
            <a:r>
              <a:rPr lang="en-US" sz="2800" b="1" dirty="0">
                <a:solidFill>
                  <a:srgbClr val="0000FF"/>
                </a:solidFill>
              </a:rPr>
              <a:t> </a:t>
            </a:r>
            <a:r>
              <a:rPr lang="en-US" sz="2800" b="1" dirty="0" err="1">
                <a:solidFill>
                  <a:srgbClr val="0000FF"/>
                </a:solidFill>
              </a:rPr>
              <a:t>partie</a:t>
            </a:r>
            <a:r>
              <a:rPr lang="en-US" sz="2800" b="1" dirty="0">
                <a:solidFill>
                  <a:srgbClr val="0000FF"/>
                </a:solidFill>
              </a:rPr>
              <a:t> des </a:t>
            </a:r>
            <a:r>
              <a:rPr lang="en-US" sz="2800" b="1" dirty="0" err="1">
                <a:solidFill>
                  <a:srgbClr val="0000FF"/>
                </a:solidFill>
              </a:rPr>
              <a:t>méthodes</a:t>
            </a:r>
            <a:r>
              <a:rPr lang="en-US" sz="2800" b="1" dirty="0">
                <a:solidFill>
                  <a:srgbClr val="0000FF"/>
                </a:solidFill>
              </a:rPr>
              <a:t> du </a:t>
            </a:r>
            <a:r>
              <a:rPr lang="en-US" sz="2800" b="1" dirty="0" err="1">
                <a:solidFill>
                  <a:srgbClr val="0000FF"/>
                </a:solidFill>
              </a:rPr>
              <a:t>sevrage</a:t>
            </a:r>
            <a:r>
              <a:rPr lang="en-US" sz="2800" b="1" dirty="0">
                <a:solidFill>
                  <a:srgbClr val="0000FF"/>
                </a:solidFill>
              </a:rPr>
              <a:t> </a:t>
            </a:r>
            <a:r>
              <a:rPr lang="en-US" sz="2800" b="1" dirty="0" err="1">
                <a:solidFill>
                  <a:srgbClr val="0000FF"/>
                </a:solidFill>
              </a:rPr>
              <a:t>tabagique</a:t>
            </a:r>
            <a:r>
              <a:rPr lang="en-US" sz="2800" b="1" dirty="0">
                <a:solidFill>
                  <a:srgbClr val="0000FF"/>
                </a:solidFill>
              </a:rPr>
              <a:t> ?</a:t>
            </a:r>
            <a:br>
              <a:rPr lang="en-US" sz="2800" b="1" dirty="0">
                <a:solidFill>
                  <a:srgbClr val="0000FF"/>
                </a:solidFill>
              </a:rPr>
            </a:br>
            <a:endParaRPr lang="en-US" sz="2800" dirty="0"/>
          </a:p>
        </p:txBody>
      </p:sp>
      <p:sp>
        <p:nvSpPr>
          <p:cNvPr id="3" name="Espace réservé du numéro de diapositive 2"/>
          <p:cNvSpPr>
            <a:spLocks noGrp="1"/>
          </p:cNvSpPr>
          <p:nvPr>
            <p:ph type="sldNum" sz="quarter" idx="12"/>
          </p:nvPr>
        </p:nvSpPr>
        <p:spPr/>
        <p:txBody>
          <a:bodyPr/>
          <a:lstStyle/>
          <a:p>
            <a:fld id="{C5F60339-0CB1-4F86-8756-890D85358D73}" type="slidenum">
              <a:rPr lang="en-US" smtClean="0"/>
              <a:t>19</a:t>
            </a:fld>
            <a:endParaRPr lang="en-US"/>
          </a:p>
        </p:txBody>
      </p:sp>
    </p:spTree>
    <p:extLst>
      <p:ext uri="{BB962C8B-B14F-4D97-AF65-F5344CB8AC3E}">
        <p14:creationId xmlns:p14="http://schemas.microsoft.com/office/powerpoint/2010/main" val="25076349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1916832"/>
            <a:ext cx="8229600" cy="1143000"/>
          </a:xfrm>
        </p:spPr>
        <p:txBody>
          <a:bodyPr>
            <a:noAutofit/>
          </a:bodyPr>
          <a:lstStyle/>
          <a:p>
            <a:r>
              <a:rPr lang="en-US" sz="2400" b="1" dirty="0">
                <a:solidFill>
                  <a:srgbClr val="0000FF"/>
                </a:solidFill>
              </a:rPr>
              <a:t>Les </a:t>
            </a:r>
            <a:r>
              <a:rPr lang="en-US" sz="2400" b="1" dirty="0" err="1">
                <a:solidFill>
                  <a:srgbClr val="0000FF"/>
                </a:solidFill>
              </a:rPr>
              <a:t>méthodes</a:t>
            </a:r>
            <a:r>
              <a:rPr lang="en-US" sz="2400" b="1" dirty="0">
                <a:solidFill>
                  <a:srgbClr val="0000FF"/>
                </a:solidFill>
              </a:rPr>
              <a:t> du </a:t>
            </a:r>
            <a:r>
              <a:rPr lang="en-US" sz="2400" b="1" dirty="0" err="1">
                <a:solidFill>
                  <a:srgbClr val="0000FF"/>
                </a:solidFill>
              </a:rPr>
              <a:t>sevrage</a:t>
            </a:r>
            <a:r>
              <a:rPr lang="en-US" sz="2400" b="1" dirty="0">
                <a:solidFill>
                  <a:srgbClr val="0000FF"/>
                </a:solidFill>
              </a:rPr>
              <a:t> </a:t>
            </a:r>
            <a:r>
              <a:rPr lang="en-US" sz="2400" b="1" dirty="0" err="1">
                <a:solidFill>
                  <a:srgbClr val="0000FF"/>
                </a:solidFill>
              </a:rPr>
              <a:t>tabagique</a:t>
            </a:r>
            <a:r>
              <a:rPr lang="en-US" sz="2400" b="1" dirty="0">
                <a:solidFill>
                  <a:srgbClr val="0000FF"/>
                </a:solidFill>
              </a:rPr>
              <a:t>: </a:t>
            </a:r>
            <a:r>
              <a:rPr lang="en-US" sz="2400" b="1" dirty="0" err="1">
                <a:solidFill>
                  <a:srgbClr val="0000FF"/>
                </a:solidFill>
              </a:rPr>
              <a:t>quels</a:t>
            </a:r>
            <a:r>
              <a:rPr lang="en-US" sz="2400" b="1" dirty="0">
                <a:solidFill>
                  <a:srgbClr val="0000FF"/>
                </a:solidFill>
              </a:rPr>
              <a:t> </a:t>
            </a:r>
            <a:r>
              <a:rPr lang="en-US" sz="2400" b="1" dirty="0" err="1">
                <a:solidFill>
                  <a:srgbClr val="0000FF"/>
                </a:solidFill>
              </a:rPr>
              <a:t>sont</a:t>
            </a:r>
            <a:r>
              <a:rPr lang="en-US" sz="2400" b="1" dirty="0">
                <a:solidFill>
                  <a:srgbClr val="0000FF"/>
                </a:solidFill>
              </a:rPr>
              <a:t> les </a:t>
            </a:r>
            <a:r>
              <a:rPr lang="en-US" sz="2400" b="1" dirty="0" err="1">
                <a:solidFill>
                  <a:srgbClr val="0000FF"/>
                </a:solidFill>
              </a:rPr>
              <a:t>traitements</a:t>
            </a:r>
            <a:r>
              <a:rPr lang="en-US" sz="2400" b="1" dirty="0">
                <a:solidFill>
                  <a:srgbClr val="0000FF"/>
                </a:solidFill>
              </a:rPr>
              <a:t> </a:t>
            </a:r>
            <a:r>
              <a:rPr lang="en-US" sz="2400" b="1" dirty="0" err="1">
                <a:solidFill>
                  <a:srgbClr val="0000FF"/>
                </a:solidFill>
              </a:rPr>
              <a:t>médicamenteux</a:t>
            </a:r>
            <a:r>
              <a:rPr lang="en-US" sz="2400" b="1" dirty="0">
                <a:solidFill>
                  <a:srgbClr val="0000FF"/>
                </a:solidFill>
              </a:rPr>
              <a:t> ? </a:t>
            </a:r>
            <a:br>
              <a:rPr lang="en-US" sz="2400" b="1" dirty="0">
                <a:solidFill>
                  <a:srgbClr val="0000FF"/>
                </a:solidFill>
              </a:rPr>
            </a:br>
            <a:endParaRPr lang="en-US" sz="2400" dirty="0"/>
          </a:p>
        </p:txBody>
      </p:sp>
      <p:sp>
        <p:nvSpPr>
          <p:cNvPr id="3" name="Espace réservé du numéro de diapositive 2"/>
          <p:cNvSpPr>
            <a:spLocks noGrp="1"/>
          </p:cNvSpPr>
          <p:nvPr>
            <p:ph type="sldNum" sz="quarter" idx="12"/>
          </p:nvPr>
        </p:nvSpPr>
        <p:spPr/>
        <p:txBody>
          <a:bodyPr/>
          <a:lstStyle/>
          <a:p>
            <a:fld id="{C5F60339-0CB1-4F86-8756-890D85358D73}" type="slidenum">
              <a:rPr lang="en-US" smtClean="0"/>
              <a:t>2</a:t>
            </a:fld>
            <a:endParaRPr lang="en-US"/>
          </a:p>
        </p:txBody>
      </p:sp>
    </p:spTree>
    <p:extLst>
      <p:ext uri="{BB962C8B-B14F-4D97-AF65-F5344CB8AC3E}">
        <p14:creationId xmlns:p14="http://schemas.microsoft.com/office/powerpoint/2010/main" val="4175805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cigarette électronique (CE) est</a:t>
            </a:r>
            <a:endParaRPr lang="en-US" dirty="0"/>
          </a:p>
        </p:txBody>
      </p:sp>
      <p:sp>
        <p:nvSpPr>
          <p:cNvPr id="3" name="Espace réservé du contenu 2"/>
          <p:cNvSpPr>
            <a:spLocks noGrp="1"/>
          </p:cNvSpPr>
          <p:nvPr>
            <p:ph idx="1"/>
          </p:nvPr>
        </p:nvSpPr>
        <p:spPr/>
        <p:txBody>
          <a:bodyPr>
            <a:normAutofit fontScale="70000" lnSpcReduction="20000"/>
          </a:bodyPr>
          <a:lstStyle/>
          <a:p>
            <a:r>
              <a:rPr lang="fr-FR" dirty="0"/>
              <a:t>destinée à favoriser le sevrage </a:t>
            </a:r>
            <a:r>
              <a:rPr lang="fr-FR" dirty="0" smtClean="0"/>
              <a:t>tabagique – </a:t>
            </a:r>
            <a:r>
              <a:rPr lang="fr-FR" dirty="0" smtClean="0">
                <a:solidFill>
                  <a:srgbClr val="0000FF"/>
                </a:solidFill>
              </a:rPr>
              <a:t>activité de professionnel de santé</a:t>
            </a:r>
          </a:p>
          <a:p>
            <a:r>
              <a:rPr lang="fr-FR" dirty="0" smtClean="0"/>
              <a:t>A noter: la réduction de la consommation des cigarettes ne réduit pas la morbidité/mortalité liée.</a:t>
            </a:r>
            <a:endParaRPr lang="fr-FR" dirty="0"/>
          </a:p>
          <a:p>
            <a:pPr marL="0" indent="0">
              <a:buNone/>
            </a:pPr>
            <a:endParaRPr lang="fr-FR" dirty="0"/>
          </a:p>
          <a:p>
            <a:r>
              <a:rPr lang="fr-FR" dirty="0"/>
              <a:t>ni dispositif médical, ni médicament, bien que son objectif, in fine, soit de prévenir des maladies liées au tabac en réduisant la prévalence du tabagisme</a:t>
            </a:r>
          </a:p>
          <a:p>
            <a:endParaRPr lang="fr-FR" dirty="0"/>
          </a:p>
          <a:p>
            <a:r>
              <a:rPr lang="fr-FR" b="1" dirty="0" smtClean="0"/>
              <a:t>Un produit </a:t>
            </a:r>
            <a:r>
              <a:rPr lang="fr-FR" b="1" dirty="0"/>
              <a:t>de consommation</a:t>
            </a:r>
            <a:r>
              <a:rPr lang="fr-FR" dirty="0"/>
              <a:t>, en vente libre et non un produit de santé : </a:t>
            </a:r>
          </a:p>
          <a:p>
            <a:pPr marL="0" indent="0">
              <a:buNone/>
            </a:pPr>
            <a:r>
              <a:rPr lang="fr-FR" dirty="0" smtClean="0"/>
              <a:t>- 80-95 </a:t>
            </a:r>
            <a:r>
              <a:rPr lang="fr-FR" dirty="0"/>
              <a:t>% des </a:t>
            </a:r>
            <a:r>
              <a:rPr lang="fr-FR" dirty="0" smtClean="0"/>
              <a:t>CE </a:t>
            </a:r>
            <a:r>
              <a:rPr lang="fr-FR" dirty="0"/>
              <a:t>utilisées contiennent </a:t>
            </a:r>
            <a:r>
              <a:rPr lang="fr-FR" dirty="0" smtClean="0"/>
              <a:t>la </a:t>
            </a:r>
            <a:r>
              <a:rPr lang="fr-FR" dirty="0"/>
              <a:t>nicotine </a:t>
            </a:r>
            <a:r>
              <a:rPr lang="fr-FR" dirty="0" smtClean="0"/>
              <a:t> dissoute en propylène </a:t>
            </a:r>
            <a:r>
              <a:rPr lang="fr-FR" dirty="0"/>
              <a:t>glycol et </a:t>
            </a:r>
            <a:r>
              <a:rPr lang="fr-FR" dirty="0" smtClean="0"/>
              <a:t>glycérol  </a:t>
            </a:r>
            <a:r>
              <a:rPr lang="fr-FR" dirty="0"/>
              <a:t>sans qu’il y ait de connaissances exactes sur la relation dose-réponse aussi bien en termes d’efficacité que d’effets indésirables.</a:t>
            </a:r>
          </a:p>
          <a:p>
            <a:pPr marL="0" indent="0">
              <a:buNone/>
            </a:pPr>
            <a:endParaRPr lang="en-US" dirty="0"/>
          </a:p>
        </p:txBody>
      </p:sp>
      <p:sp>
        <p:nvSpPr>
          <p:cNvPr id="4" name="Espace réservé du numéro de diapositive 3"/>
          <p:cNvSpPr>
            <a:spLocks noGrp="1"/>
          </p:cNvSpPr>
          <p:nvPr>
            <p:ph type="sldNum" sz="quarter" idx="12"/>
          </p:nvPr>
        </p:nvSpPr>
        <p:spPr/>
        <p:txBody>
          <a:bodyPr/>
          <a:lstStyle/>
          <a:p>
            <a:fld id="{C5F60339-0CB1-4F86-8756-890D85358D73}" type="slidenum">
              <a:rPr lang="en-US" smtClean="0"/>
              <a:t>20</a:t>
            </a:fld>
            <a:endParaRPr lang="en-US"/>
          </a:p>
        </p:txBody>
      </p:sp>
    </p:spTree>
    <p:extLst>
      <p:ext uri="{BB962C8B-B14F-4D97-AF65-F5344CB8AC3E}">
        <p14:creationId xmlns:p14="http://schemas.microsoft.com/office/powerpoint/2010/main" val="9870936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260648"/>
            <a:ext cx="3419103" cy="2050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93119" y="2483911"/>
            <a:ext cx="1862790" cy="1862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36096" y="4149080"/>
            <a:ext cx="2863553" cy="2490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oneTexte 3"/>
          <p:cNvSpPr txBox="1"/>
          <p:nvPr/>
        </p:nvSpPr>
        <p:spPr>
          <a:xfrm>
            <a:off x="539552" y="228333"/>
            <a:ext cx="4315797" cy="369332"/>
          </a:xfrm>
          <a:prstGeom prst="rect">
            <a:avLst/>
          </a:prstGeom>
          <a:noFill/>
        </p:spPr>
        <p:txBody>
          <a:bodyPr wrap="none" rtlCol="0">
            <a:spAutoFit/>
          </a:bodyPr>
          <a:lstStyle/>
          <a:p>
            <a:r>
              <a:rPr lang="fr-FR" dirty="0" smtClean="0"/>
              <a:t>1</a:t>
            </a:r>
            <a:r>
              <a:rPr lang="fr-FR" baseline="30000" dirty="0" smtClean="0"/>
              <a:t>ère</a:t>
            </a:r>
            <a:r>
              <a:rPr lang="fr-FR" dirty="0" smtClean="0"/>
              <a:t> génération – </a:t>
            </a:r>
            <a:r>
              <a:rPr lang="fr-FR" dirty="0" err="1" smtClean="0"/>
              <a:t>cigalike</a:t>
            </a:r>
            <a:r>
              <a:rPr lang="fr-FR" dirty="0" smtClean="0"/>
              <a:t> – n’est plus utilisée</a:t>
            </a:r>
            <a:endParaRPr lang="en-US" dirty="0"/>
          </a:p>
        </p:txBody>
      </p:sp>
      <p:sp>
        <p:nvSpPr>
          <p:cNvPr id="5" name="ZoneTexte 4"/>
          <p:cNvSpPr txBox="1"/>
          <p:nvPr/>
        </p:nvSpPr>
        <p:spPr>
          <a:xfrm>
            <a:off x="3059832" y="2310908"/>
            <a:ext cx="813043" cy="369332"/>
          </a:xfrm>
          <a:prstGeom prst="rect">
            <a:avLst/>
          </a:prstGeom>
          <a:noFill/>
        </p:spPr>
        <p:txBody>
          <a:bodyPr wrap="none" rtlCol="0">
            <a:spAutoFit/>
          </a:bodyPr>
          <a:lstStyle/>
          <a:p>
            <a:r>
              <a:rPr lang="fr-FR" dirty="0" smtClean="0"/>
              <a:t>2ième</a:t>
            </a:r>
            <a:endParaRPr lang="en-US" dirty="0"/>
          </a:p>
        </p:txBody>
      </p:sp>
      <p:sp>
        <p:nvSpPr>
          <p:cNvPr id="6" name="ZoneTexte 5"/>
          <p:cNvSpPr txBox="1"/>
          <p:nvPr/>
        </p:nvSpPr>
        <p:spPr>
          <a:xfrm>
            <a:off x="5751592" y="2146362"/>
            <a:ext cx="1704249" cy="369332"/>
          </a:xfrm>
          <a:prstGeom prst="rect">
            <a:avLst/>
          </a:prstGeom>
          <a:noFill/>
        </p:spPr>
        <p:txBody>
          <a:bodyPr wrap="none" rtlCol="0">
            <a:spAutoFit/>
          </a:bodyPr>
          <a:lstStyle/>
          <a:p>
            <a:r>
              <a:rPr lang="fr-FR" b="1" dirty="0" smtClean="0">
                <a:solidFill>
                  <a:srgbClr val="0000FF"/>
                </a:solidFill>
              </a:rPr>
              <a:t>3</a:t>
            </a:r>
            <a:r>
              <a:rPr lang="fr-FR" b="1" baseline="30000" dirty="0" smtClean="0">
                <a:solidFill>
                  <a:srgbClr val="0000FF"/>
                </a:solidFill>
              </a:rPr>
              <a:t>ième</a:t>
            </a:r>
            <a:r>
              <a:rPr lang="fr-FR" b="1" dirty="0" smtClean="0">
                <a:solidFill>
                  <a:srgbClr val="0000FF"/>
                </a:solidFill>
              </a:rPr>
              <a:t> génération</a:t>
            </a:r>
            <a:endParaRPr lang="en-US" b="1" dirty="0">
              <a:solidFill>
                <a:srgbClr val="0000FF"/>
              </a:solidFill>
            </a:endParaRPr>
          </a:p>
        </p:txBody>
      </p:sp>
      <p:sp>
        <p:nvSpPr>
          <p:cNvPr id="7" name="ZoneTexte 6"/>
          <p:cNvSpPr txBox="1"/>
          <p:nvPr/>
        </p:nvSpPr>
        <p:spPr>
          <a:xfrm>
            <a:off x="395536" y="1960996"/>
            <a:ext cx="2454518" cy="646331"/>
          </a:xfrm>
          <a:prstGeom prst="rect">
            <a:avLst/>
          </a:prstGeom>
          <a:noFill/>
        </p:spPr>
        <p:txBody>
          <a:bodyPr wrap="none" rtlCol="0">
            <a:spAutoFit/>
          </a:bodyPr>
          <a:lstStyle/>
          <a:p>
            <a:r>
              <a:rPr lang="fr-FR" dirty="0" smtClean="0"/>
              <a:t>Délivrance de nicotine</a:t>
            </a:r>
          </a:p>
          <a:p>
            <a:r>
              <a:rPr lang="fr-FR" dirty="0" smtClean="0"/>
              <a:t>faible</a:t>
            </a:r>
            <a:endParaRPr lang="en-US" dirty="0"/>
          </a:p>
        </p:txBody>
      </p:sp>
      <p:sp>
        <p:nvSpPr>
          <p:cNvPr id="8" name="ZoneTexte 7"/>
          <p:cNvSpPr txBox="1"/>
          <p:nvPr/>
        </p:nvSpPr>
        <p:spPr>
          <a:xfrm>
            <a:off x="4397471" y="2607327"/>
            <a:ext cx="4178580" cy="1323439"/>
          </a:xfrm>
          <a:prstGeom prst="rect">
            <a:avLst/>
          </a:prstGeom>
          <a:noFill/>
          <a:ln>
            <a:solidFill>
              <a:srgbClr val="FF0000"/>
            </a:solidFill>
          </a:ln>
        </p:spPr>
        <p:txBody>
          <a:bodyPr wrap="none" rtlCol="0">
            <a:spAutoFit/>
          </a:bodyPr>
          <a:lstStyle/>
          <a:p>
            <a:r>
              <a:rPr lang="fr-FR" sz="1600" b="1" dirty="0" smtClean="0">
                <a:solidFill>
                  <a:srgbClr val="0000FF"/>
                </a:solidFill>
              </a:rPr>
              <a:t>Délivrance de nicotine accrue:</a:t>
            </a:r>
          </a:p>
          <a:p>
            <a:pPr marL="285750" indent="-285750">
              <a:buFont typeface="Arial" pitchFamily="34" charset="0"/>
              <a:buChar char="•"/>
            </a:pPr>
            <a:r>
              <a:rPr lang="fr-FR" sz="1600" b="1" dirty="0" smtClean="0">
                <a:solidFill>
                  <a:srgbClr val="0000FF"/>
                </a:solidFill>
              </a:rPr>
              <a:t>Température ↑ </a:t>
            </a:r>
          </a:p>
          <a:p>
            <a:r>
              <a:rPr lang="fr-FR" sz="1600" b="1" dirty="0" smtClean="0">
                <a:solidFill>
                  <a:srgbClr val="0000FF"/>
                </a:solidFill>
              </a:rPr>
              <a:t>(</a:t>
            </a:r>
            <a:r>
              <a:rPr lang="fr-FR" sz="1600" b="1" dirty="0" err="1" smtClean="0">
                <a:solidFill>
                  <a:srgbClr val="0000FF"/>
                </a:solidFill>
              </a:rPr>
              <a:t>Wattage</a:t>
            </a:r>
            <a:r>
              <a:rPr lang="fr-FR" sz="1600" b="1" dirty="0" smtClean="0">
                <a:solidFill>
                  <a:srgbClr val="0000FF"/>
                </a:solidFill>
              </a:rPr>
              <a:t> modifiable– aérosolisation augmente</a:t>
            </a:r>
          </a:p>
          <a:p>
            <a:pPr marL="285750" indent="-285750">
              <a:buFont typeface="Arial" pitchFamily="34" charset="0"/>
              <a:buChar char="•"/>
            </a:pPr>
            <a:r>
              <a:rPr lang="fr-FR" sz="1600" b="1" dirty="0" smtClean="0">
                <a:solidFill>
                  <a:srgbClr val="0000FF"/>
                </a:solidFill>
              </a:rPr>
              <a:t>Taille des particules diminue</a:t>
            </a:r>
          </a:p>
          <a:p>
            <a:pPr marL="285750" indent="-285750">
              <a:buFont typeface="Arial" pitchFamily="34" charset="0"/>
              <a:buChar char="•"/>
            </a:pPr>
            <a:r>
              <a:rPr lang="fr-FR" sz="1600" b="1" dirty="0" smtClean="0">
                <a:solidFill>
                  <a:srgbClr val="0000FF"/>
                </a:solidFill>
              </a:rPr>
              <a:t>Meilleure biodisponibilité nicotinique</a:t>
            </a:r>
            <a:endParaRPr lang="en-US" sz="1600" b="1" dirty="0">
              <a:solidFill>
                <a:srgbClr val="0000FF"/>
              </a:solidFill>
            </a:endParaRPr>
          </a:p>
        </p:txBody>
      </p:sp>
      <p:sp>
        <p:nvSpPr>
          <p:cNvPr id="3" name="ZoneTexte 2"/>
          <p:cNvSpPr txBox="1"/>
          <p:nvPr/>
        </p:nvSpPr>
        <p:spPr>
          <a:xfrm>
            <a:off x="539552" y="5229200"/>
            <a:ext cx="3681008" cy="923330"/>
          </a:xfrm>
          <a:prstGeom prst="rect">
            <a:avLst/>
          </a:prstGeom>
          <a:noFill/>
        </p:spPr>
        <p:txBody>
          <a:bodyPr wrap="none" rtlCol="0">
            <a:spAutoFit/>
          </a:bodyPr>
          <a:lstStyle/>
          <a:p>
            <a:r>
              <a:rPr lang="fr-FR" dirty="0" smtClean="0"/>
              <a:t>Nicotine dissoute dans les solvants </a:t>
            </a:r>
          </a:p>
          <a:p>
            <a:r>
              <a:rPr lang="fr-FR" dirty="0"/>
              <a:t>o</a:t>
            </a:r>
            <a:r>
              <a:rPr lang="fr-FR" dirty="0" smtClean="0"/>
              <a:t>rganique: propylène glycol, glycérol.</a:t>
            </a:r>
          </a:p>
          <a:p>
            <a:r>
              <a:rPr lang="fr-FR" dirty="0" smtClean="0"/>
              <a:t>Arômes.</a:t>
            </a:r>
            <a:endParaRPr lang="en-US" dirty="0"/>
          </a:p>
        </p:txBody>
      </p:sp>
      <p:sp>
        <p:nvSpPr>
          <p:cNvPr id="2" name="Espace réservé du numéro de diapositive 1"/>
          <p:cNvSpPr>
            <a:spLocks noGrp="1"/>
          </p:cNvSpPr>
          <p:nvPr>
            <p:ph type="sldNum" sz="quarter" idx="12"/>
          </p:nvPr>
        </p:nvSpPr>
        <p:spPr/>
        <p:txBody>
          <a:bodyPr/>
          <a:lstStyle/>
          <a:p>
            <a:fld id="{C5F60339-0CB1-4F86-8756-890D85358D73}" type="slidenum">
              <a:rPr lang="en-US" smtClean="0"/>
              <a:t>21</a:t>
            </a:fld>
            <a:endParaRPr lang="en-US"/>
          </a:p>
        </p:txBody>
      </p:sp>
    </p:spTree>
    <p:extLst>
      <p:ext uri="{BB962C8B-B14F-4D97-AF65-F5344CB8AC3E}">
        <p14:creationId xmlns:p14="http://schemas.microsoft.com/office/powerpoint/2010/main" val="9294834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142852"/>
            <a:ext cx="8229600" cy="796908"/>
          </a:xfrm>
        </p:spPr>
        <p:txBody>
          <a:bodyPr>
            <a:normAutofit/>
          </a:bodyPr>
          <a:lstStyle/>
          <a:p>
            <a:r>
              <a:rPr lang="fr-FR" sz="2800" dirty="0" smtClean="0"/>
              <a:t>Cigarettes électroniques</a:t>
            </a:r>
            <a:endParaRPr lang="fr-FR" sz="2800" dirty="0"/>
          </a:p>
        </p:txBody>
      </p:sp>
      <p:sp>
        <p:nvSpPr>
          <p:cNvPr id="3" name="Espace réservé du contenu 2"/>
          <p:cNvSpPr>
            <a:spLocks noGrp="1"/>
          </p:cNvSpPr>
          <p:nvPr>
            <p:ph sz="half" idx="1"/>
          </p:nvPr>
        </p:nvSpPr>
        <p:spPr>
          <a:xfrm>
            <a:off x="457200" y="1196752"/>
            <a:ext cx="4038600" cy="4929411"/>
          </a:xfrm>
        </p:spPr>
        <p:txBody>
          <a:bodyPr>
            <a:normAutofit fontScale="47500" lnSpcReduction="20000"/>
          </a:bodyPr>
          <a:lstStyle/>
          <a:p>
            <a:pPr>
              <a:buNone/>
            </a:pPr>
            <a:endParaRPr lang="fr-FR" b="1" dirty="0" smtClean="0"/>
          </a:p>
          <a:p>
            <a:pPr>
              <a:buNone/>
            </a:pPr>
            <a:endParaRPr lang="fr-FR" b="1" dirty="0"/>
          </a:p>
          <a:p>
            <a:pPr>
              <a:buNone/>
            </a:pPr>
            <a:r>
              <a:rPr lang="fr-FR" sz="3400" b="1" dirty="0" smtClean="0"/>
              <a:t>Bénéfices potentiels</a:t>
            </a:r>
          </a:p>
          <a:p>
            <a:r>
              <a:rPr lang="fr-FR" sz="3400" dirty="0" smtClean="0">
                <a:solidFill>
                  <a:srgbClr val="3333FF"/>
                </a:solidFill>
              </a:rPr>
              <a:t>Aide à l’arrêt </a:t>
            </a:r>
            <a:r>
              <a:rPr lang="fr-FR" sz="3400" dirty="0" smtClean="0"/>
              <a:t>des </a:t>
            </a:r>
            <a:r>
              <a:rPr lang="fr-FR" sz="3400" dirty="0" err="1" smtClean="0"/>
              <a:t>cig</a:t>
            </a:r>
            <a:r>
              <a:rPr lang="fr-FR" sz="3400" dirty="0" smtClean="0"/>
              <a:t>. conventionnelles</a:t>
            </a:r>
          </a:p>
          <a:p>
            <a:endParaRPr lang="fr-FR" sz="3400" dirty="0" smtClean="0"/>
          </a:p>
          <a:p>
            <a:r>
              <a:rPr lang="fr-FR" sz="3400" dirty="0" smtClean="0">
                <a:solidFill>
                  <a:srgbClr val="3333FF"/>
                </a:solidFill>
              </a:rPr>
              <a:t>Réduction de la consommation des </a:t>
            </a:r>
            <a:r>
              <a:rPr lang="fr-FR" sz="3400" dirty="0" err="1" smtClean="0">
                <a:solidFill>
                  <a:srgbClr val="3333FF"/>
                </a:solidFill>
              </a:rPr>
              <a:t>cig</a:t>
            </a:r>
            <a:r>
              <a:rPr lang="fr-FR" sz="3400" dirty="0" smtClean="0">
                <a:solidFill>
                  <a:srgbClr val="3333FF"/>
                </a:solidFill>
              </a:rPr>
              <a:t>. conventionnelles</a:t>
            </a:r>
            <a:r>
              <a:rPr lang="fr-FR" sz="3400" dirty="0" smtClean="0"/>
              <a:t> – c’est un</a:t>
            </a:r>
          </a:p>
          <a:p>
            <a:pPr>
              <a:buNone/>
            </a:pPr>
            <a:r>
              <a:rPr lang="fr-FR" sz="3400" dirty="0" smtClean="0"/>
              <a:t>	bénéfice mais aussi un risque majeur si</a:t>
            </a:r>
            <a:endParaRPr lang="fr-FR" sz="3400" b="1" dirty="0" smtClean="0">
              <a:solidFill>
                <a:srgbClr val="3333FF"/>
              </a:solidFill>
            </a:endParaRPr>
          </a:p>
          <a:p>
            <a:pPr marL="0" indent="0">
              <a:buNone/>
            </a:pPr>
            <a:r>
              <a:rPr lang="fr-FR" sz="3400" dirty="0">
                <a:solidFill>
                  <a:srgbClr val="FF0000"/>
                </a:solidFill>
              </a:rPr>
              <a:t>l</a:t>
            </a:r>
            <a:r>
              <a:rPr lang="fr-FR" sz="3400" dirty="0" smtClean="0">
                <a:solidFill>
                  <a:srgbClr val="FF0000"/>
                </a:solidFill>
              </a:rPr>
              <a:t>a réduction de consommation n’entraine pas une réduction/suppression des risques* </a:t>
            </a:r>
          </a:p>
          <a:p>
            <a:r>
              <a:rPr lang="fr-FR" sz="3400" dirty="0" smtClean="0">
                <a:solidFill>
                  <a:srgbClr val="FF0000"/>
                </a:solidFill>
              </a:rPr>
              <a:t>Arrêt total d’utilisation de toute forme de tabac est à conseiller si utilisation de CE.</a:t>
            </a:r>
          </a:p>
          <a:p>
            <a:pPr marL="0" indent="0">
              <a:buNone/>
            </a:pPr>
            <a:endParaRPr lang="fr-FR" sz="3400" dirty="0" smtClean="0">
              <a:solidFill>
                <a:srgbClr val="FF0000"/>
              </a:solidFill>
            </a:endParaRPr>
          </a:p>
          <a:p>
            <a:pPr marL="0" indent="0">
              <a:buNone/>
            </a:pPr>
            <a:endParaRPr lang="fr-FR" dirty="0">
              <a:solidFill>
                <a:srgbClr val="FF0000"/>
              </a:solidFill>
            </a:endParaRPr>
          </a:p>
          <a:p>
            <a:pPr marL="0" indent="0">
              <a:buNone/>
            </a:pPr>
            <a:endParaRPr lang="fr-FR" dirty="0" smtClean="0">
              <a:solidFill>
                <a:srgbClr val="FF0000"/>
              </a:solidFill>
            </a:endParaRPr>
          </a:p>
          <a:p>
            <a:pPr marL="0" indent="0">
              <a:buNone/>
            </a:pPr>
            <a:endParaRPr lang="fr-FR" dirty="0">
              <a:solidFill>
                <a:srgbClr val="FF0000"/>
              </a:solidFill>
            </a:endParaRPr>
          </a:p>
          <a:p>
            <a:pPr marL="0" indent="0">
              <a:buNone/>
            </a:pPr>
            <a:endParaRPr lang="fr-FR" dirty="0" smtClean="0">
              <a:solidFill>
                <a:srgbClr val="FF0000"/>
              </a:solidFill>
            </a:endParaRPr>
          </a:p>
          <a:p>
            <a:pPr marL="0" indent="0">
              <a:buNone/>
            </a:pPr>
            <a:endParaRPr lang="fr-FR" dirty="0">
              <a:solidFill>
                <a:srgbClr val="FF0000"/>
              </a:solidFill>
            </a:endParaRPr>
          </a:p>
          <a:p>
            <a:pPr marL="0" indent="0">
              <a:buNone/>
            </a:pPr>
            <a:r>
              <a:rPr lang="fr-FR" sz="2000" dirty="0" smtClean="0"/>
              <a:t>*voir Audition réduction  des risques, FFA 7-8/4/2016 </a:t>
            </a:r>
            <a:r>
              <a:rPr lang="fr-FR" sz="1600" b="1" dirty="0" smtClean="0"/>
              <a:t>La </a:t>
            </a:r>
            <a:r>
              <a:rPr lang="fr-FR" sz="1600" b="1" dirty="0"/>
              <a:t>réduction de risque et de dommage (</a:t>
            </a:r>
            <a:r>
              <a:rPr lang="fr-FR" sz="1600" b="1" dirty="0" err="1"/>
              <a:t>RdRD</a:t>
            </a:r>
            <a:r>
              <a:rPr lang="fr-FR" sz="1600" b="1" dirty="0"/>
              <a:t>) est-elle efficace et quelles </a:t>
            </a:r>
            <a:r>
              <a:rPr lang="fr-FR" sz="1600" b="1" dirty="0" smtClean="0"/>
              <a:t>sont ses </a:t>
            </a:r>
            <a:r>
              <a:rPr lang="fr-FR" sz="1600" b="1" dirty="0"/>
              <a:t>limites en matière de tabac </a:t>
            </a:r>
            <a:r>
              <a:rPr lang="fr-FR" sz="1600" b="1" dirty="0" smtClean="0"/>
              <a:t>?</a:t>
            </a:r>
          </a:p>
          <a:p>
            <a:pPr marL="0" indent="0">
              <a:buNone/>
            </a:pPr>
            <a:r>
              <a:rPr lang="fr-FR" sz="1600" dirty="0" smtClean="0"/>
              <a:t>http://www.addictologie.org/dist/telecharges/FFA2016_Audition-Livret.pdf?bcsi_scan_08276ca4327756e4=0&amp;bcsi_scan_filename=FFA2016_Audition-Livret.pdf</a:t>
            </a:r>
            <a:endParaRPr lang="fr-FR" sz="1600" dirty="0"/>
          </a:p>
        </p:txBody>
      </p:sp>
      <p:sp>
        <p:nvSpPr>
          <p:cNvPr id="4" name="Espace réservé du contenu 3"/>
          <p:cNvSpPr>
            <a:spLocks noGrp="1"/>
          </p:cNvSpPr>
          <p:nvPr>
            <p:ph sz="half" idx="2"/>
          </p:nvPr>
        </p:nvSpPr>
        <p:spPr>
          <a:xfrm>
            <a:off x="4648200" y="1600200"/>
            <a:ext cx="4038600" cy="5257800"/>
          </a:xfrm>
        </p:spPr>
        <p:txBody>
          <a:bodyPr>
            <a:noAutofit/>
          </a:bodyPr>
          <a:lstStyle/>
          <a:p>
            <a:pPr>
              <a:buNone/>
            </a:pPr>
            <a:r>
              <a:rPr lang="fr-FR" sz="1600" b="1" dirty="0" smtClean="0"/>
              <a:t>Risques potentiels</a:t>
            </a:r>
          </a:p>
          <a:p>
            <a:pPr>
              <a:buNone/>
            </a:pPr>
            <a:r>
              <a:rPr lang="fr-FR" sz="1600" dirty="0" smtClean="0">
                <a:solidFill>
                  <a:srgbClr val="3333FF"/>
                </a:solidFill>
              </a:rPr>
              <a:t>Liés aux composants</a:t>
            </a:r>
            <a:r>
              <a:rPr lang="fr-FR" sz="1600" dirty="0" smtClean="0"/>
              <a:t>: nicotine, propylène glycol, glycérine</a:t>
            </a:r>
          </a:p>
          <a:p>
            <a:r>
              <a:rPr lang="fr-FR" sz="1600" dirty="0" smtClean="0">
                <a:solidFill>
                  <a:srgbClr val="3333FF"/>
                </a:solidFill>
              </a:rPr>
              <a:t>Effets indésirables?</a:t>
            </a:r>
          </a:p>
          <a:p>
            <a:r>
              <a:rPr lang="fr-FR" sz="1600" b="1" dirty="0" smtClean="0">
                <a:solidFill>
                  <a:srgbClr val="3333FF"/>
                </a:solidFill>
              </a:rPr>
              <a:t>Usage double </a:t>
            </a:r>
          </a:p>
          <a:p>
            <a:pPr>
              <a:buNone/>
            </a:pPr>
            <a:r>
              <a:rPr lang="fr-FR" sz="1600" dirty="0" smtClean="0">
                <a:solidFill>
                  <a:srgbClr val="3333FF"/>
                </a:solidFill>
              </a:rPr>
              <a:t>- Retarde l’arrêt?? </a:t>
            </a:r>
          </a:p>
          <a:p>
            <a:pPr>
              <a:buNone/>
            </a:pPr>
            <a:r>
              <a:rPr lang="fr-FR" sz="1600" dirty="0" smtClean="0">
                <a:solidFill>
                  <a:srgbClr val="3333FF"/>
                </a:solidFill>
              </a:rPr>
              <a:t>- non-motivation d’arrêter les </a:t>
            </a:r>
            <a:r>
              <a:rPr lang="fr-FR" sz="1600" dirty="0" err="1" smtClean="0">
                <a:solidFill>
                  <a:srgbClr val="3333FF"/>
                </a:solidFill>
              </a:rPr>
              <a:t>cig</a:t>
            </a:r>
            <a:r>
              <a:rPr lang="fr-FR" sz="1600" dirty="0" smtClean="0">
                <a:solidFill>
                  <a:srgbClr val="3333FF"/>
                </a:solidFill>
              </a:rPr>
              <a:t>. conventionnelles??</a:t>
            </a:r>
          </a:p>
          <a:p>
            <a:r>
              <a:rPr lang="fr-FR" sz="1600" dirty="0" smtClean="0">
                <a:solidFill>
                  <a:srgbClr val="0000FF"/>
                </a:solidFill>
              </a:rPr>
              <a:t>Initiation  aux </a:t>
            </a:r>
            <a:r>
              <a:rPr lang="fr-FR" sz="1600" dirty="0" err="1" smtClean="0">
                <a:solidFill>
                  <a:srgbClr val="0000FF"/>
                </a:solidFill>
              </a:rPr>
              <a:t>cig</a:t>
            </a:r>
            <a:r>
              <a:rPr lang="fr-FR" sz="1600" dirty="0" smtClean="0">
                <a:solidFill>
                  <a:srgbClr val="0000FF"/>
                </a:solidFill>
              </a:rPr>
              <a:t>. conventionnelles??</a:t>
            </a:r>
          </a:p>
          <a:p>
            <a:r>
              <a:rPr lang="fr-FR" sz="1600" dirty="0" smtClean="0">
                <a:solidFill>
                  <a:srgbClr val="0000FF"/>
                </a:solidFill>
              </a:rPr>
              <a:t>effet « </a:t>
            </a:r>
            <a:r>
              <a:rPr lang="fr-FR" sz="1600" dirty="0" err="1" smtClean="0">
                <a:solidFill>
                  <a:srgbClr val="0000FF"/>
                </a:solidFill>
              </a:rPr>
              <a:t>gateway</a:t>
            </a:r>
            <a:r>
              <a:rPr lang="fr-FR" sz="1600" dirty="0" smtClean="0">
                <a:solidFill>
                  <a:srgbClr val="0000FF"/>
                </a:solidFill>
              </a:rPr>
              <a:t> »: favorise l’usage  d’autres substances addictives?</a:t>
            </a:r>
            <a:endParaRPr lang="fr-FR" sz="1600" dirty="0">
              <a:solidFill>
                <a:srgbClr val="0000FF"/>
              </a:solidFill>
            </a:endParaRPr>
          </a:p>
        </p:txBody>
      </p:sp>
      <p:sp>
        <p:nvSpPr>
          <p:cNvPr id="5" name="Espace réservé du numéro de diapositive 4"/>
          <p:cNvSpPr>
            <a:spLocks noGrp="1"/>
          </p:cNvSpPr>
          <p:nvPr>
            <p:ph type="sldNum" sz="quarter" idx="12"/>
          </p:nvPr>
        </p:nvSpPr>
        <p:spPr/>
        <p:txBody>
          <a:bodyPr/>
          <a:lstStyle/>
          <a:p>
            <a:fld id="{C5F60339-0CB1-4F86-8756-890D85358D73}" type="slidenum">
              <a:rPr lang="en-US" smtClean="0"/>
              <a:t>22</a:t>
            </a:fld>
            <a:endParaRPr lang="en-US"/>
          </a:p>
        </p:txBody>
      </p:sp>
    </p:spTree>
    <p:extLst>
      <p:ext uri="{BB962C8B-B14F-4D97-AF65-F5344CB8AC3E}">
        <p14:creationId xmlns:p14="http://schemas.microsoft.com/office/powerpoint/2010/main" val="11228805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Pharmacologie et toxicologie de la CE</a:t>
            </a:r>
            <a:endParaRPr lang="en-US" dirty="0"/>
          </a:p>
        </p:txBody>
      </p:sp>
      <p:sp>
        <p:nvSpPr>
          <p:cNvPr id="3" name="Espace réservé du contenu 2"/>
          <p:cNvSpPr>
            <a:spLocks noGrp="1"/>
          </p:cNvSpPr>
          <p:nvPr>
            <p:ph idx="1"/>
          </p:nvPr>
        </p:nvSpPr>
        <p:spPr>
          <a:xfrm>
            <a:off x="467544" y="1412776"/>
            <a:ext cx="8229600" cy="4525963"/>
          </a:xfrm>
        </p:spPr>
        <p:txBody>
          <a:bodyPr>
            <a:normAutofit fontScale="92500" lnSpcReduction="10000"/>
          </a:bodyPr>
          <a:lstStyle/>
          <a:p>
            <a:pPr marL="0" indent="0">
              <a:buNone/>
            </a:pPr>
            <a:r>
              <a:rPr lang="fr-FR" sz="2000" i="1" u="sng" dirty="0" smtClean="0">
                <a:solidFill>
                  <a:srgbClr val="0000FF"/>
                </a:solidFill>
              </a:rPr>
              <a:t>Pharmacologie</a:t>
            </a:r>
          </a:p>
          <a:p>
            <a:r>
              <a:rPr lang="fr-FR" sz="2000" dirty="0" smtClean="0"/>
              <a:t>Quelle </a:t>
            </a:r>
            <a:r>
              <a:rPr lang="fr-FR" sz="2000" dirty="0"/>
              <a:t>est la voie d’administration primaire</a:t>
            </a:r>
            <a:r>
              <a:rPr lang="fr-FR" sz="2000" dirty="0" smtClean="0"/>
              <a:t>?</a:t>
            </a:r>
          </a:p>
          <a:p>
            <a:pPr marL="0" indent="0">
              <a:buNone/>
            </a:pPr>
            <a:r>
              <a:rPr lang="fr-FR" sz="2000" dirty="0" smtClean="0"/>
              <a:t>Probablement </a:t>
            </a:r>
            <a:r>
              <a:rPr lang="fr-FR" sz="2000" dirty="0" err="1" smtClean="0"/>
              <a:t>brochopulmonaire</a:t>
            </a:r>
            <a:endParaRPr lang="fr-FR" sz="2000" dirty="0"/>
          </a:p>
          <a:p>
            <a:r>
              <a:rPr lang="fr-FR" sz="2000" dirty="0"/>
              <a:t>Absorption buccale</a:t>
            </a:r>
            <a:r>
              <a:rPr lang="fr-FR" sz="2000" dirty="0" smtClean="0"/>
              <a:t>?</a:t>
            </a:r>
          </a:p>
          <a:p>
            <a:pPr marL="0" indent="0">
              <a:buNone/>
            </a:pPr>
            <a:r>
              <a:rPr lang="fr-FR" sz="2000" dirty="0" smtClean="0"/>
              <a:t>Probablement non-négligeable</a:t>
            </a:r>
            <a:endParaRPr lang="fr-FR" sz="2000" dirty="0"/>
          </a:p>
          <a:p>
            <a:r>
              <a:rPr lang="fr-FR" sz="2000" dirty="0"/>
              <a:t>Absorption voies respiratoires hautes</a:t>
            </a:r>
            <a:r>
              <a:rPr lang="fr-FR" sz="2000" dirty="0" smtClean="0"/>
              <a:t>?</a:t>
            </a:r>
          </a:p>
          <a:p>
            <a:pPr marL="0" indent="0">
              <a:buNone/>
            </a:pPr>
            <a:r>
              <a:rPr lang="fr-FR" sz="2000" dirty="0" smtClean="0"/>
              <a:t>Inconnue</a:t>
            </a:r>
            <a:endParaRPr lang="fr-FR" sz="2000" dirty="0"/>
          </a:p>
          <a:p>
            <a:r>
              <a:rPr lang="fr-FR" sz="2000" dirty="0"/>
              <a:t>Absorption alvéolaire</a:t>
            </a:r>
            <a:r>
              <a:rPr lang="fr-FR" sz="2000" dirty="0" smtClean="0"/>
              <a:t>?</a:t>
            </a:r>
          </a:p>
          <a:p>
            <a:pPr marL="0" indent="0">
              <a:buNone/>
            </a:pPr>
            <a:r>
              <a:rPr lang="fr-FR" sz="2000" dirty="0" smtClean="0"/>
              <a:t>Possible mais pas de données</a:t>
            </a:r>
          </a:p>
          <a:p>
            <a:pPr marL="0" indent="0">
              <a:buNone/>
            </a:pPr>
            <a:r>
              <a:rPr lang="fr-FR" sz="2000" dirty="0" smtClean="0">
                <a:solidFill>
                  <a:srgbClr val="0000FF"/>
                </a:solidFill>
              </a:rPr>
              <a:t>Biodisponibilité de la nicotine – proche de celle de la cigarette avec les CE 3</a:t>
            </a:r>
            <a:r>
              <a:rPr lang="fr-FR" sz="2000" baseline="30000" dirty="0" smtClean="0">
                <a:solidFill>
                  <a:srgbClr val="0000FF"/>
                </a:solidFill>
              </a:rPr>
              <a:t>ème</a:t>
            </a:r>
            <a:r>
              <a:rPr lang="fr-FR" sz="2000" dirty="0" smtClean="0">
                <a:solidFill>
                  <a:srgbClr val="0000FF"/>
                </a:solidFill>
              </a:rPr>
              <a:t> génération</a:t>
            </a:r>
          </a:p>
          <a:p>
            <a:pPr marL="0" indent="0">
              <a:buNone/>
            </a:pPr>
            <a:r>
              <a:rPr lang="fr-FR" sz="2000" i="1" u="sng" dirty="0" smtClean="0">
                <a:solidFill>
                  <a:srgbClr val="0000FF"/>
                </a:solidFill>
              </a:rPr>
              <a:t>Toxicologie</a:t>
            </a:r>
          </a:p>
          <a:p>
            <a:pPr marL="0" indent="0">
              <a:buNone/>
            </a:pPr>
            <a:r>
              <a:rPr lang="fr-FR" sz="2000" dirty="0" smtClean="0">
                <a:solidFill>
                  <a:srgbClr val="0000FF"/>
                </a:solidFill>
              </a:rPr>
              <a:t>Moins de produits toxiques que dans la fumée de cigarette</a:t>
            </a:r>
          </a:p>
          <a:p>
            <a:pPr marL="0" indent="0">
              <a:buNone/>
            </a:pPr>
            <a:r>
              <a:rPr lang="fr-FR" sz="2000" dirty="0" smtClean="0">
                <a:solidFill>
                  <a:srgbClr val="0000FF"/>
                </a:solidFill>
              </a:rPr>
              <a:t>Pas de monoxyde de carbone ou négligeable</a:t>
            </a:r>
          </a:p>
          <a:p>
            <a:pPr marL="0" indent="0">
              <a:buNone/>
            </a:pPr>
            <a:endParaRPr lang="fr-FR" sz="2000" dirty="0" smtClean="0">
              <a:solidFill>
                <a:srgbClr val="0000FF"/>
              </a:solidFill>
            </a:endParaRPr>
          </a:p>
          <a:p>
            <a:pPr marL="0" indent="0">
              <a:buNone/>
            </a:pPr>
            <a:endParaRPr lang="fr-FR" dirty="0"/>
          </a:p>
          <a:p>
            <a:endParaRPr lang="en-US" dirty="0"/>
          </a:p>
        </p:txBody>
      </p:sp>
      <p:sp>
        <p:nvSpPr>
          <p:cNvPr id="4" name="Espace réservé du numéro de diapositive 3"/>
          <p:cNvSpPr>
            <a:spLocks noGrp="1"/>
          </p:cNvSpPr>
          <p:nvPr>
            <p:ph type="sldNum" sz="quarter" idx="12"/>
          </p:nvPr>
        </p:nvSpPr>
        <p:spPr/>
        <p:txBody>
          <a:bodyPr/>
          <a:lstStyle/>
          <a:p>
            <a:fld id="{C5F60339-0CB1-4F86-8756-890D85358D73}" type="slidenum">
              <a:rPr lang="en-US" smtClean="0"/>
              <a:t>23</a:t>
            </a:fld>
            <a:endParaRPr lang="en-US"/>
          </a:p>
        </p:txBody>
      </p:sp>
    </p:spTree>
    <p:extLst>
      <p:ext uri="{BB962C8B-B14F-4D97-AF65-F5344CB8AC3E}">
        <p14:creationId xmlns:p14="http://schemas.microsoft.com/office/powerpoint/2010/main" val="6144925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Effets indésirables (EI)</a:t>
            </a:r>
            <a:endParaRPr lang="en-US" dirty="0"/>
          </a:p>
        </p:txBody>
      </p:sp>
      <p:sp>
        <p:nvSpPr>
          <p:cNvPr id="3" name="Espace réservé du contenu 2"/>
          <p:cNvSpPr>
            <a:spLocks noGrp="1"/>
          </p:cNvSpPr>
          <p:nvPr>
            <p:ph idx="1"/>
          </p:nvPr>
        </p:nvSpPr>
        <p:spPr/>
        <p:txBody>
          <a:bodyPr/>
          <a:lstStyle/>
          <a:p>
            <a:r>
              <a:rPr lang="fr-FR" dirty="0" smtClean="0"/>
              <a:t>Non-graves – pas de recueil systématique</a:t>
            </a:r>
          </a:p>
          <a:p>
            <a:r>
              <a:rPr lang="fr-FR" dirty="0" smtClean="0"/>
              <a:t>Graves – pas de recueil systématique</a:t>
            </a:r>
          </a:p>
          <a:p>
            <a:pPr marL="0" indent="0">
              <a:buNone/>
            </a:pPr>
            <a:r>
              <a:rPr lang="fr-FR" dirty="0" smtClean="0"/>
              <a:t>Pas de données fiables pour EI ni à court ni  à long-terme – pas un médicament.</a:t>
            </a:r>
          </a:p>
          <a:p>
            <a:pPr marL="0" indent="0">
              <a:buNone/>
            </a:pPr>
            <a:endParaRPr lang="fr-FR" dirty="0" smtClean="0"/>
          </a:p>
          <a:p>
            <a:pPr marL="0" indent="0">
              <a:buNone/>
            </a:pPr>
            <a:r>
              <a:rPr lang="fr-FR" dirty="0" smtClean="0"/>
              <a:t>Loi de 2016 prévoit la déclaration par les fabricants  d’effets indésirables.</a:t>
            </a:r>
          </a:p>
          <a:p>
            <a:pPr marL="0" indent="0">
              <a:buNone/>
            </a:pPr>
            <a:endParaRPr lang="en-US" dirty="0"/>
          </a:p>
        </p:txBody>
      </p:sp>
      <p:sp>
        <p:nvSpPr>
          <p:cNvPr id="4" name="Espace réservé du numéro de diapositive 3"/>
          <p:cNvSpPr>
            <a:spLocks noGrp="1"/>
          </p:cNvSpPr>
          <p:nvPr>
            <p:ph type="sldNum" sz="quarter" idx="12"/>
          </p:nvPr>
        </p:nvSpPr>
        <p:spPr/>
        <p:txBody>
          <a:bodyPr/>
          <a:lstStyle/>
          <a:p>
            <a:fld id="{C5F60339-0CB1-4F86-8756-890D85358D73}" type="slidenum">
              <a:rPr lang="en-US" smtClean="0"/>
              <a:t>24</a:t>
            </a:fld>
            <a:endParaRPr lang="en-US"/>
          </a:p>
        </p:txBody>
      </p:sp>
    </p:spTree>
    <p:extLst>
      <p:ext uri="{BB962C8B-B14F-4D97-AF65-F5344CB8AC3E}">
        <p14:creationId xmlns:p14="http://schemas.microsoft.com/office/powerpoint/2010/main" val="1585064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2700" dirty="0" smtClean="0"/>
              <a:t/>
            </a:r>
            <a:br>
              <a:rPr lang="fr-FR" sz="2700" dirty="0" smtClean="0"/>
            </a:br>
            <a:r>
              <a:rPr lang="fr-FR" sz="2700" dirty="0"/>
              <a:t>C</a:t>
            </a:r>
            <a:r>
              <a:rPr lang="fr-FR" sz="2700" dirty="0" smtClean="0"/>
              <a:t>onditions </a:t>
            </a:r>
            <a:r>
              <a:rPr lang="fr-FR" sz="2700" dirty="0"/>
              <a:t>d'application de l'interdiction de </a:t>
            </a:r>
            <a:r>
              <a:rPr lang="fr-FR" sz="2700" dirty="0" err="1"/>
              <a:t>vapoter</a:t>
            </a:r>
            <a:r>
              <a:rPr lang="fr-FR" sz="2700" dirty="0"/>
              <a:t> dans certains lieux à usage collectif. </a:t>
            </a:r>
            <a:r>
              <a:rPr lang="fr-FR" sz="2400" b="1" dirty="0"/>
              <a:t>Décret n° 2017-633 du 25 avril </a:t>
            </a:r>
            <a:r>
              <a:rPr lang="fr-FR" sz="2400" b="1" dirty="0" smtClean="0"/>
              <a:t>2017. Entré en vigueur: 1/10/17.</a:t>
            </a:r>
            <a:endParaRPr lang="en-US" sz="2700" dirty="0"/>
          </a:p>
        </p:txBody>
      </p:sp>
      <p:sp>
        <p:nvSpPr>
          <p:cNvPr id="3" name="Espace réservé du contenu 2"/>
          <p:cNvSpPr>
            <a:spLocks noGrp="1"/>
          </p:cNvSpPr>
          <p:nvPr>
            <p:ph idx="1"/>
          </p:nvPr>
        </p:nvSpPr>
        <p:spPr/>
        <p:txBody>
          <a:bodyPr>
            <a:normAutofit/>
          </a:bodyPr>
          <a:lstStyle/>
          <a:p>
            <a:r>
              <a:rPr lang="fr-FR" sz="2000" dirty="0"/>
              <a:t>Il est interdit de </a:t>
            </a:r>
            <a:r>
              <a:rPr lang="fr-FR" sz="2000" dirty="0" err="1"/>
              <a:t>vapoter</a:t>
            </a:r>
            <a:r>
              <a:rPr lang="fr-FR" sz="2000" dirty="0"/>
              <a:t> dans : </a:t>
            </a:r>
            <a:br>
              <a:rPr lang="fr-FR" sz="2000" dirty="0"/>
            </a:br>
            <a:r>
              <a:rPr lang="fr-FR" sz="2000" dirty="0" smtClean="0"/>
              <a:t>1</a:t>
            </a:r>
            <a:r>
              <a:rPr lang="fr-FR" sz="2000" dirty="0"/>
              <a:t>° Les établissements scolaires et les établissements destinés à l'accueil, à la formation et à l'hébergement des mineurs ; </a:t>
            </a:r>
            <a:br>
              <a:rPr lang="fr-FR" sz="2000" dirty="0"/>
            </a:br>
            <a:r>
              <a:rPr lang="fr-FR" sz="2000" dirty="0" smtClean="0"/>
              <a:t>2</a:t>
            </a:r>
            <a:r>
              <a:rPr lang="fr-FR" sz="2000" dirty="0"/>
              <a:t>° Les moyens de transport collectif fermés ; </a:t>
            </a:r>
            <a:br>
              <a:rPr lang="fr-FR" sz="2000" dirty="0"/>
            </a:br>
            <a:r>
              <a:rPr lang="fr-FR" sz="2000" dirty="0" smtClean="0"/>
              <a:t>3</a:t>
            </a:r>
            <a:r>
              <a:rPr lang="fr-FR" sz="2000" dirty="0"/>
              <a:t>° Les lieux de travail fermés et couverts à usage collectif. </a:t>
            </a:r>
            <a:endParaRPr lang="fr-FR" sz="2000" dirty="0" smtClean="0"/>
          </a:p>
          <a:p>
            <a:r>
              <a:rPr lang="fr-FR" sz="2000" dirty="0"/>
              <a:t>I</a:t>
            </a:r>
            <a:r>
              <a:rPr lang="fr-FR" sz="2000" dirty="0" smtClean="0"/>
              <a:t>l </a:t>
            </a:r>
            <a:r>
              <a:rPr lang="fr-FR" sz="2000" dirty="0"/>
              <a:t>est interdit de </a:t>
            </a:r>
            <a:r>
              <a:rPr lang="fr-FR" sz="2000" dirty="0" err="1"/>
              <a:t>vapoter</a:t>
            </a:r>
            <a:r>
              <a:rPr lang="fr-FR" sz="2000" dirty="0"/>
              <a:t> dans un bureau (sauf si l’on est son seul occupant) et dans n’importe quel lieu de travail fermé. En revanche, les salles de pause, halls, vestiaire, quais de gare et autre "locaux qui accueillent du public" </a:t>
            </a:r>
            <a:r>
              <a:rPr lang="fr-FR" sz="2000" u="sng" dirty="0"/>
              <a:t>ne sont pas concernés par ce décret</a:t>
            </a:r>
            <a:r>
              <a:rPr lang="fr-FR" sz="2000" u="sng" dirty="0" smtClean="0"/>
              <a:t>.</a:t>
            </a:r>
          </a:p>
          <a:p>
            <a:r>
              <a:rPr lang="fr-FR" sz="2000" dirty="0" smtClean="0"/>
              <a:t>Dans </a:t>
            </a:r>
            <a:r>
              <a:rPr lang="fr-FR" sz="2000" dirty="0"/>
              <a:t>les bars, les restaurants, les hôtels et les bureaux </a:t>
            </a:r>
            <a:r>
              <a:rPr lang="fr-FR" sz="2000" dirty="0" smtClean="0"/>
              <a:t>individuels, hôpitaux, salle  de cinéma </a:t>
            </a:r>
            <a:r>
              <a:rPr lang="fr-FR" sz="2000" dirty="0"/>
              <a:t>: le </a:t>
            </a:r>
            <a:r>
              <a:rPr lang="fr-FR" sz="2000" dirty="0" err="1"/>
              <a:t>vapotage</a:t>
            </a:r>
            <a:r>
              <a:rPr lang="fr-FR" sz="2000" dirty="0"/>
              <a:t> n’y est pas interdit, sauf si l’entreprise le stipule dans un règlement intérieur.</a:t>
            </a:r>
            <a:endParaRPr lang="en-US" sz="2000" dirty="0"/>
          </a:p>
        </p:txBody>
      </p:sp>
      <p:sp>
        <p:nvSpPr>
          <p:cNvPr id="4" name="Espace réservé du numéro de diapositive 3"/>
          <p:cNvSpPr>
            <a:spLocks noGrp="1"/>
          </p:cNvSpPr>
          <p:nvPr>
            <p:ph type="sldNum" sz="quarter" idx="12"/>
          </p:nvPr>
        </p:nvSpPr>
        <p:spPr/>
        <p:txBody>
          <a:bodyPr/>
          <a:lstStyle/>
          <a:p>
            <a:fld id="{C5F60339-0CB1-4F86-8756-890D85358D73}" type="slidenum">
              <a:rPr lang="en-US" smtClean="0"/>
              <a:t>25</a:t>
            </a:fld>
            <a:endParaRPr lang="en-US"/>
          </a:p>
        </p:txBody>
      </p:sp>
    </p:spTree>
    <p:extLst>
      <p:ext uri="{BB962C8B-B14F-4D97-AF65-F5344CB8AC3E}">
        <p14:creationId xmlns:p14="http://schemas.microsoft.com/office/powerpoint/2010/main" val="16468477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cteur droit avec flèche 4"/>
          <p:cNvCxnSpPr/>
          <p:nvPr/>
        </p:nvCxnSpPr>
        <p:spPr>
          <a:xfrm flipV="1">
            <a:off x="1763688" y="1556792"/>
            <a:ext cx="0" cy="29523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a:off x="1763688" y="4509120"/>
            <a:ext cx="5832648"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ZoneTexte 7"/>
          <p:cNvSpPr txBox="1"/>
          <p:nvPr/>
        </p:nvSpPr>
        <p:spPr>
          <a:xfrm>
            <a:off x="827584" y="620688"/>
            <a:ext cx="5781839" cy="369332"/>
          </a:xfrm>
          <a:prstGeom prst="rect">
            <a:avLst/>
          </a:prstGeom>
          <a:noFill/>
        </p:spPr>
        <p:txBody>
          <a:bodyPr wrap="none" rtlCol="0">
            <a:spAutoFit/>
          </a:bodyPr>
          <a:lstStyle/>
          <a:p>
            <a:r>
              <a:rPr lang="fr-FR" b="1" dirty="0" smtClean="0"/>
              <a:t>1. </a:t>
            </a:r>
            <a:r>
              <a:rPr lang="fr-FR" b="1" dirty="0" smtClean="0">
                <a:solidFill>
                  <a:srgbClr val="0000FF"/>
                </a:solidFill>
              </a:rPr>
              <a:t>Hypothèses: </a:t>
            </a:r>
            <a:r>
              <a:rPr lang="fr-FR" b="1" dirty="0" smtClean="0"/>
              <a:t>Efficacité de la CE dans le sevrage tabagique</a:t>
            </a:r>
            <a:endParaRPr lang="en-US" b="1" dirty="0"/>
          </a:p>
        </p:txBody>
      </p:sp>
      <p:sp>
        <p:nvSpPr>
          <p:cNvPr id="9" name="Rectangle 8"/>
          <p:cNvSpPr/>
          <p:nvPr/>
        </p:nvSpPr>
        <p:spPr>
          <a:xfrm>
            <a:off x="2243983" y="4040798"/>
            <a:ext cx="288032" cy="4633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ZoneTexte 9"/>
          <p:cNvSpPr txBox="1"/>
          <p:nvPr/>
        </p:nvSpPr>
        <p:spPr>
          <a:xfrm>
            <a:off x="683568" y="1700808"/>
            <a:ext cx="1043171" cy="369332"/>
          </a:xfrm>
          <a:prstGeom prst="rect">
            <a:avLst/>
          </a:prstGeom>
          <a:noFill/>
        </p:spPr>
        <p:txBody>
          <a:bodyPr wrap="none" rtlCol="0">
            <a:spAutoFit/>
          </a:bodyPr>
          <a:lstStyle/>
          <a:p>
            <a:r>
              <a:rPr lang="fr-FR" b="1" dirty="0" smtClean="0">
                <a:solidFill>
                  <a:srgbClr val="FF0000"/>
                </a:solidFill>
              </a:rPr>
              <a:t>% d’arrêt</a:t>
            </a:r>
            <a:endParaRPr lang="en-US" b="1" dirty="0">
              <a:solidFill>
                <a:srgbClr val="FF0000"/>
              </a:solidFill>
            </a:endParaRPr>
          </a:p>
        </p:txBody>
      </p:sp>
      <p:sp>
        <p:nvSpPr>
          <p:cNvPr id="11" name="ZoneTexte 10"/>
          <p:cNvSpPr txBox="1"/>
          <p:nvPr/>
        </p:nvSpPr>
        <p:spPr>
          <a:xfrm>
            <a:off x="1935911" y="4758669"/>
            <a:ext cx="1192207" cy="923330"/>
          </a:xfrm>
          <a:prstGeom prst="rect">
            <a:avLst/>
          </a:prstGeom>
          <a:noFill/>
        </p:spPr>
        <p:txBody>
          <a:bodyPr wrap="square" rtlCol="0">
            <a:spAutoFit/>
          </a:bodyPr>
          <a:lstStyle/>
          <a:p>
            <a:r>
              <a:rPr lang="fr-FR" dirty="0" smtClean="0"/>
              <a:t>Sans </a:t>
            </a:r>
          </a:p>
          <a:p>
            <a:r>
              <a:rPr lang="fr-FR" dirty="0"/>
              <a:t>i</a:t>
            </a:r>
            <a:r>
              <a:rPr lang="fr-FR" dirty="0" smtClean="0"/>
              <a:t>nter-</a:t>
            </a:r>
          </a:p>
          <a:p>
            <a:r>
              <a:rPr lang="fr-FR" dirty="0" err="1" smtClean="0"/>
              <a:t>vention</a:t>
            </a:r>
            <a:endParaRPr lang="en-US" dirty="0"/>
          </a:p>
        </p:txBody>
      </p:sp>
      <p:sp>
        <p:nvSpPr>
          <p:cNvPr id="12" name="Rectangle 11"/>
          <p:cNvSpPr/>
          <p:nvPr/>
        </p:nvSpPr>
        <p:spPr>
          <a:xfrm>
            <a:off x="3275856" y="3726378"/>
            <a:ext cx="288032" cy="782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ZoneTexte 12"/>
          <p:cNvSpPr txBox="1"/>
          <p:nvPr/>
        </p:nvSpPr>
        <p:spPr>
          <a:xfrm>
            <a:off x="3059832" y="4797152"/>
            <a:ext cx="944169" cy="646331"/>
          </a:xfrm>
          <a:prstGeom prst="rect">
            <a:avLst/>
          </a:prstGeom>
          <a:noFill/>
        </p:spPr>
        <p:txBody>
          <a:bodyPr wrap="none" rtlCol="0">
            <a:spAutoFit/>
          </a:bodyPr>
          <a:lstStyle/>
          <a:p>
            <a:r>
              <a:rPr lang="fr-FR" dirty="0" smtClean="0"/>
              <a:t>CE sans</a:t>
            </a:r>
          </a:p>
          <a:p>
            <a:r>
              <a:rPr lang="fr-FR" dirty="0" smtClean="0"/>
              <a:t>nicotine</a:t>
            </a:r>
            <a:endParaRPr lang="en-US" dirty="0"/>
          </a:p>
        </p:txBody>
      </p:sp>
      <p:sp>
        <p:nvSpPr>
          <p:cNvPr id="14" name="Rectangle 13"/>
          <p:cNvSpPr/>
          <p:nvPr/>
        </p:nvSpPr>
        <p:spPr>
          <a:xfrm>
            <a:off x="4343855" y="2472451"/>
            <a:ext cx="360040" cy="20208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ZoneTexte 14"/>
          <p:cNvSpPr txBox="1"/>
          <p:nvPr/>
        </p:nvSpPr>
        <p:spPr>
          <a:xfrm>
            <a:off x="4051790" y="4690010"/>
            <a:ext cx="944169" cy="646331"/>
          </a:xfrm>
          <a:prstGeom prst="rect">
            <a:avLst/>
          </a:prstGeom>
          <a:noFill/>
        </p:spPr>
        <p:txBody>
          <a:bodyPr wrap="none" rtlCol="0">
            <a:spAutoFit/>
          </a:bodyPr>
          <a:lstStyle/>
          <a:p>
            <a:r>
              <a:rPr lang="fr-FR" dirty="0" smtClean="0"/>
              <a:t>CE avec</a:t>
            </a:r>
          </a:p>
          <a:p>
            <a:r>
              <a:rPr lang="fr-FR" dirty="0" smtClean="0"/>
              <a:t>nicotine</a:t>
            </a:r>
            <a:endParaRPr lang="en-US" dirty="0"/>
          </a:p>
        </p:txBody>
      </p:sp>
      <p:sp>
        <p:nvSpPr>
          <p:cNvPr id="16" name="Rectangle 15"/>
          <p:cNvSpPr/>
          <p:nvPr/>
        </p:nvSpPr>
        <p:spPr>
          <a:xfrm>
            <a:off x="5429581" y="2472451"/>
            <a:ext cx="360040" cy="20317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ZoneTexte 16"/>
          <p:cNvSpPr txBox="1"/>
          <p:nvPr/>
        </p:nvSpPr>
        <p:spPr>
          <a:xfrm>
            <a:off x="5163199" y="4797151"/>
            <a:ext cx="1252843" cy="646331"/>
          </a:xfrm>
          <a:prstGeom prst="rect">
            <a:avLst/>
          </a:prstGeom>
          <a:noFill/>
        </p:spPr>
        <p:txBody>
          <a:bodyPr wrap="none" rtlCol="0">
            <a:spAutoFit/>
          </a:bodyPr>
          <a:lstStyle/>
          <a:p>
            <a:r>
              <a:rPr lang="fr-FR" dirty="0" err="1" smtClean="0"/>
              <a:t>Trt</a:t>
            </a:r>
            <a:r>
              <a:rPr lang="fr-FR" dirty="0" smtClean="0"/>
              <a:t> de</a:t>
            </a:r>
          </a:p>
          <a:p>
            <a:r>
              <a:rPr lang="fr-FR" dirty="0"/>
              <a:t>r</a:t>
            </a:r>
            <a:r>
              <a:rPr lang="fr-FR" dirty="0" smtClean="0"/>
              <a:t>éférence 1</a:t>
            </a:r>
            <a:endParaRPr lang="en-US" dirty="0"/>
          </a:p>
        </p:txBody>
      </p:sp>
      <p:sp>
        <p:nvSpPr>
          <p:cNvPr id="19" name="Rectangle 18"/>
          <p:cNvSpPr/>
          <p:nvPr/>
        </p:nvSpPr>
        <p:spPr>
          <a:xfrm>
            <a:off x="6660232" y="3429000"/>
            <a:ext cx="360040" cy="10642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408204" y="4551511"/>
            <a:ext cx="1620180" cy="646331"/>
          </a:xfrm>
          <a:prstGeom prst="rect">
            <a:avLst/>
          </a:prstGeom>
        </p:spPr>
        <p:txBody>
          <a:bodyPr wrap="square">
            <a:spAutoFit/>
          </a:bodyPr>
          <a:lstStyle/>
          <a:p>
            <a:r>
              <a:rPr lang="fr-FR" dirty="0" err="1"/>
              <a:t>Trt</a:t>
            </a:r>
            <a:r>
              <a:rPr lang="fr-FR" dirty="0"/>
              <a:t> de</a:t>
            </a:r>
          </a:p>
          <a:p>
            <a:r>
              <a:rPr lang="fr-FR" dirty="0" smtClean="0"/>
              <a:t>référence 2</a:t>
            </a:r>
            <a:endParaRPr lang="en-US" dirty="0"/>
          </a:p>
        </p:txBody>
      </p:sp>
      <p:sp>
        <p:nvSpPr>
          <p:cNvPr id="3" name="ZoneTexte 2"/>
          <p:cNvSpPr txBox="1"/>
          <p:nvPr/>
        </p:nvSpPr>
        <p:spPr>
          <a:xfrm>
            <a:off x="4373560" y="1988840"/>
            <a:ext cx="1579278" cy="369332"/>
          </a:xfrm>
          <a:prstGeom prst="rect">
            <a:avLst/>
          </a:prstGeom>
          <a:noFill/>
        </p:spPr>
        <p:txBody>
          <a:bodyPr wrap="none" rtlCol="0">
            <a:spAutoFit/>
          </a:bodyPr>
          <a:lstStyle/>
          <a:p>
            <a:r>
              <a:rPr lang="fr-FR" dirty="0" smtClean="0"/>
              <a:t>Non-infériorité</a:t>
            </a:r>
            <a:endParaRPr lang="en-US" dirty="0"/>
          </a:p>
        </p:txBody>
      </p:sp>
      <p:sp>
        <p:nvSpPr>
          <p:cNvPr id="4" name="ZoneTexte 3"/>
          <p:cNvSpPr txBox="1"/>
          <p:nvPr/>
        </p:nvSpPr>
        <p:spPr>
          <a:xfrm>
            <a:off x="6079771" y="2709790"/>
            <a:ext cx="1707519" cy="646331"/>
          </a:xfrm>
          <a:prstGeom prst="rect">
            <a:avLst/>
          </a:prstGeom>
          <a:noFill/>
        </p:spPr>
        <p:txBody>
          <a:bodyPr wrap="none" rtlCol="0">
            <a:spAutoFit/>
          </a:bodyPr>
          <a:lstStyle/>
          <a:p>
            <a:r>
              <a:rPr lang="fr-FR" dirty="0" smtClean="0"/>
              <a:t>Supériorité de </a:t>
            </a:r>
          </a:p>
          <a:p>
            <a:r>
              <a:rPr lang="fr-FR" dirty="0" smtClean="0"/>
              <a:t>CE avec nicotine</a:t>
            </a:r>
            <a:endParaRPr lang="en-US" dirty="0"/>
          </a:p>
        </p:txBody>
      </p:sp>
      <p:sp>
        <p:nvSpPr>
          <p:cNvPr id="2" name="Espace réservé du numéro de diapositive 1"/>
          <p:cNvSpPr>
            <a:spLocks noGrp="1"/>
          </p:cNvSpPr>
          <p:nvPr>
            <p:ph type="sldNum" sz="quarter" idx="12"/>
          </p:nvPr>
        </p:nvSpPr>
        <p:spPr/>
        <p:txBody>
          <a:bodyPr/>
          <a:lstStyle/>
          <a:p>
            <a:fld id="{C5F60339-0CB1-4F86-8756-890D85358D73}" type="slidenum">
              <a:rPr lang="en-US" smtClean="0"/>
              <a:t>26</a:t>
            </a:fld>
            <a:endParaRPr lang="en-US"/>
          </a:p>
        </p:txBody>
      </p:sp>
    </p:spTree>
    <p:extLst>
      <p:ext uri="{BB962C8B-B14F-4D97-AF65-F5344CB8AC3E}">
        <p14:creationId xmlns:p14="http://schemas.microsoft.com/office/powerpoint/2010/main" val="36340142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Décision, Question, Réponse, Horizontale, Problèm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17" name="Connecteur droit avec flèche 16"/>
          <p:cNvCxnSpPr/>
          <p:nvPr/>
        </p:nvCxnSpPr>
        <p:spPr>
          <a:xfrm flipV="1">
            <a:off x="1115616" y="2276872"/>
            <a:ext cx="0" cy="28083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a:off x="1115616" y="5085184"/>
            <a:ext cx="4680520"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1700281" y="4612459"/>
            <a:ext cx="288032" cy="4633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2555776" y="4293096"/>
            <a:ext cx="288032" cy="782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3347864" y="2869264"/>
            <a:ext cx="360040" cy="22229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ZoneTexte 22"/>
          <p:cNvSpPr txBox="1"/>
          <p:nvPr/>
        </p:nvSpPr>
        <p:spPr>
          <a:xfrm>
            <a:off x="280804" y="1844824"/>
            <a:ext cx="1669624" cy="369332"/>
          </a:xfrm>
          <a:prstGeom prst="rect">
            <a:avLst/>
          </a:prstGeom>
          <a:noFill/>
        </p:spPr>
        <p:txBody>
          <a:bodyPr wrap="none" rtlCol="0">
            <a:spAutoFit/>
          </a:bodyPr>
          <a:lstStyle/>
          <a:p>
            <a:r>
              <a:rPr lang="fr-FR" dirty="0"/>
              <a:t>R</a:t>
            </a:r>
            <a:r>
              <a:rPr lang="fr-FR" dirty="0" smtClean="0"/>
              <a:t>isque sanitaire</a:t>
            </a:r>
            <a:endParaRPr lang="en-US" dirty="0"/>
          </a:p>
        </p:txBody>
      </p:sp>
      <p:sp>
        <p:nvSpPr>
          <p:cNvPr id="24" name="ZoneTexte 23"/>
          <p:cNvSpPr txBox="1"/>
          <p:nvPr/>
        </p:nvSpPr>
        <p:spPr>
          <a:xfrm>
            <a:off x="3347864" y="5266516"/>
            <a:ext cx="719684" cy="369332"/>
          </a:xfrm>
          <a:prstGeom prst="rect">
            <a:avLst/>
          </a:prstGeom>
          <a:noFill/>
        </p:spPr>
        <p:txBody>
          <a:bodyPr wrap="none" rtlCol="0">
            <a:spAutoFit/>
          </a:bodyPr>
          <a:lstStyle/>
          <a:p>
            <a:r>
              <a:rPr lang="fr-FR" dirty="0" smtClean="0"/>
              <a:t>Tabac</a:t>
            </a:r>
            <a:endParaRPr lang="en-US" dirty="0"/>
          </a:p>
        </p:txBody>
      </p:sp>
      <p:sp>
        <p:nvSpPr>
          <p:cNvPr id="25" name="ZoneTexte 24"/>
          <p:cNvSpPr txBox="1"/>
          <p:nvPr/>
        </p:nvSpPr>
        <p:spPr>
          <a:xfrm>
            <a:off x="2555776" y="5511119"/>
            <a:ext cx="1246431" cy="923330"/>
          </a:xfrm>
          <a:prstGeom prst="rect">
            <a:avLst/>
          </a:prstGeom>
          <a:noFill/>
        </p:spPr>
        <p:txBody>
          <a:bodyPr wrap="none" rtlCol="0">
            <a:spAutoFit/>
          </a:bodyPr>
          <a:lstStyle/>
          <a:p>
            <a:r>
              <a:rPr lang="fr-FR" dirty="0" smtClean="0"/>
              <a:t>CE</a:t>
            </a:r>
          </a:p>
          <a:p>
            <a:r>
              <a:rPr lang="fr-FR" dirty="0" smtClean="0"/>
              <a:t>seule:</a:t>
            </a:r>
          </a:p>
          <a:p>
            <a:r>
              <a:rPr lang="fr-FR" dirty="0"/>
              <a:t>e</a:t>
            </a:r>
            <a:r>
              <a:rPr lang="fr-FR" dirty="0" smtClean="0"/>
              <a:t>x-fumeurs</a:t>
            </a:r>
            <a:endParaRPr lang="en-US" dirty="0"/>
          </a:p>
        </p:txBody>
      </p:sp>
      <p:sp>
        <p:nvSpPr>
          <p:cNvPr id="26" name="ZoneTexte 25"/>
          <p:cNvSpPr txBox="1"/>
          <p:nvPr/>
        </p:nvSpPr>
        <p:spPr>
          <a:xfrm>
            <a:off x="986367" y="5234120"/>
            <a:ext cx="1400576" cy="923330"/>
          </a:xfrm>
          <a:prstGeom prst="rect">
            <a:avLst/>
          </a:prstGeom>
          <a:noFill/>
        </p:spPr>
        <p:txBody>
          <a:bodyPr wrap="none" rtlCol="0">
            <a:spAutoFit/>
          </a:bodyPr>
          <a:lstStyle/>
          <a:p>
            <a:r>
              <a:rPr lang="fr-FR" dirty="0" smtClean="0"/>
              <a:t>Ni tabac, ni </a:t>
            </a:r>
          </a:p>
          <a:p>
            <a:r>
              <a:rPr lang="fr-FR" dirty="0" smtClean="0"/>
              <a:t>CE: </a:t>
            </a:r>
          </a:p>
          <a:p>
            <a:r>
              <a:rPr lang="fr-FR" dirty="0" smtClean="0"/>
              <a:t>non-fumeurs</a:t>
            </a:r>
            <a:endParaRPr lang="en-US" dirty="0"/>
          </a:p>
        </p:txBody>
      </p:sp>
      <p:cxnSp>
        <p:nvCxnSpPr>
          <p:cNvPr id="28" name="Connecteur droit 27"/>
          <p:cNvCxnSpPr>
            <a:stCxn id="20" idx="0"/>
          </p:cNvCxnSpPr>
          <p:nvPr/>
        </p:nvCxnSpPr>
        <p:spPr>
          <a:xfrm>
            <a:off x="1844297" y="4612459"/>
            <a:ext cx="144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Connecteur droit 29"/>
          <p:cNvCxnSpPr>
            <a:stCxn id="20" idx="0"/>
          </p:cNvCxnSpPr>
          <p:nvPr/>
        </p:nvCxnSpPr>
        <p:spPr>
          <a:xfrm>
            <a:off x="1844297" y="4612459"/>
            <a:ext cx="3951839" cy="0"/>
          </a:xfrm>
          <a:prstGeom prst="line">
            <a:avLst/>
          </a:prstGeom>
          <a:ln w="19050">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31" name="Accolade fermante 30"/>
          <p:cNvSpPr/>
          <p:nvPr/>
        </p:nvSpPr>
        <p:spPr>
          <a:xfrm>
            <a:off x="6032017" y="2905436"/>
            <a:ext cx="77724" cy="1706488"/>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48" name="ZoneTexte 2047"/>
          <p:cNvSpPr txBox="1"/>
          <p:nvPr/>
        </p:nvSpPr>
        <p:spPr>
          <a:xfrm>
            <a:off x="6070879" y="2447668"/>
            <a:ext cx="1935145" cy="646331"/>
          </a:xfrm>
          <a:prstGeom prst="rect">
            <a:avLst/>
          </a:prstGeom>
          <a:noFill/>
        </p:spPr>
        <p:txBody>
          <a:bodyPr wrap="none" rtlCol="0">
            <a:spAutoFit/>
          </a:bodyPr>
          <a:lstStyle/>
          <a:p>
            <a:r>
              <a:rPr lang="fr-FR" dirty="0" smtClean="0"/>
              <a:t>Risque additionnel</a:t>
            </a:r>
          </a:p>
          <a:p>
            <a:r>
              <a:rPr lang="fr-FR" dirty="0" smtClean="0"/>
              <a:t>(</a:t>
            </a:r>
            <a:r>
              <a:rPr lang="fr-FR" dirty="0" err="1" smtClean="0"/>
              <a:t>excess</a:t>
            </a:r>
            <a:r>
              <a:rPr lang="fr-FR" dirty="0" smtClean="0"/>
              <a:t> </a:t>
            </a:r>
            <a:r>
              <a:rPr lang="fr-FR" dirty="0" err="1" smtClean="0"/>
              <a:t>risk</a:t>
            </a:r>
            <a:r>
              <a:rPr lang="fr-FR" dirty="0" smtClean="0"/>
              <a:t>)</a:t>
            </a:r>
            <a:endParaRPr lang="en-US" dirty="0"/>
          </a:p>
        </p:txBody>
      </p:sp>
      <p:sp>
        <p:nvSpPr>
          <p:cNvPr id="7" name="ZoneTexte 6"/>
          <p:cNvSpPr txBox="1"/>
          <p:nvPr/>
        </p:nvSpPr>
        <p:spPr>
          <a:xfrm>
            <a:off x="5652120" y="4659482"/>
            <a:ext cx="1592103" cy="369332"/>
          </a:xfrm>
          <a:prstGeom prst="rect">
            <a:avLst/>
          </a:prstGeom>
          <a:noFill/>
        </p:spPr>
        <p:txBody>
          <a:bodyPr wrap="none" rtlCol="0">
            <a:spAutoFit/>
          </a:bodyPr>
          <a:lstStyle/>
          <a:p>
            <a:r>
              <a:rPr lang="fr-FR" dirty="0" smtClean="0">
                <a:solidFill>
                  <a:srgbClr val="FF0000"/>
                </a:solidFill>
              </a:rPr>
              <a:t>Risque de base</a:t>
            </a:r>
            <a:endParaRPr lang="en-US" dirty="0">
              <a:solidFill>
                <a:srgbClr val="FF0000"/>
              </a:solidFill>
            </a:endParaRPr>
          </a:p>
        </p:txBody>
      </p:sp>
      <p:cxnSp>
        <p:nvCxnSpPr>
          <p:cNvPr id="9" name="Connecteur droit 8"/>
          <p:cNvCxnSpPr>
            <a:stCxn id="21" idx="0"/>
          </p:cNvCxnSpPr>
          <p:nvPr/>
        </p:nvCxnSpPr>
        <p:spPr>
          <a:xfrm>
            <a:off x="2699792" y="4293096"/>
            <a:ext cx="3096344" cy="0"/>
          </a:xfrm>
          <a:prstGeom prst="line">
            <a:avLst/>
          </a:prstGeom>
          <a:ln w="19050">
            <a:prstDash val="lgDash"/>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5220072" y="4242592"/>
            <a:ext cx="4176464" cy="307777"/>
          </a:xfrm>
          <a:prstGeom prst="rect">
            <a:avLst/>
          </a:prstGeom>
          <a:noFill/>
        </p:spPr>
        <p:txBody>
          <a:bodyPr wrap="square" rtlCol="0">
            <a:spAutoFit/>
          </a:bodyPr>
          <a:lstStyle/>
          <a:p>
            <a:r>
              <a:rPr lang="fr-FR" sz="1400" dirty="0" smtClean="0">
                <a:solidFill>
                  <a:srgbClr val="0000FF"/>
                </a:solidFill>
              </a:rPr>
              <a:t>Risque lié aux produits </a:t>
            </a:r>
            <a:r>
              <a:rPr lang="fr-FR" sz="1400" dirty="0" err="1" smtClean="0">
                <a:solidFill>
                  <a:srgbClr val="0000FF"/>
                </a:solidFill>
              </a:rPr>
              <a:t>absorbés+risque</a:t>
            </a:r>
            <a:r>
              <a:rPr lang="fr-FR" sz="1400" dirty="0" smtClean="0">
                <a:solidFill>
                  <a:srgbClr val="0000FF"/>
                </a:solidFill>
              </a:rPr>
              <a:t> résiduel</a:t>
            </a:r>
            <a:endParaRPr lang="en-US" sz="1400" dirty="0">
              <a:solidFill>
                <a:srgbClr val="0000FF"/>
              </a:solidFill>
            </a:endParaRPr>
          </a:p>
        </p:txBody>
      </p:sp>
      <p:sp>
        <p:nvSpPr>
          <p:cNvPr id="13" name="ZoneTexte 12"/>
          <p:cNvSpPr txBox="1"/>
          <p:nvPr/>
        </p:nvSpPr>
        <p:spPr>
          <a:xfrm>
            <a:off x="4182469" y="5326453"/>
            <a:ext cx="2436949" cy="923330"/>
          </a:xfrm>
          <a:prstGeom prst="rect">
            <a:avLst/>
          </a:prstGeom>
          <a:noFill/>
        </p:spPr>
        <p:txBody>
          <a:bodyPr wrap="none" rtlCol="0">
            <a:spAutoFit/>
          </a:bodyPr>
          <a:lstStyle/>
          <a:p>
            <a:r>
              <a:rPr lang="fr-FR" dirty="0" smtClean="0"/>
              <a:t>CE + réduction</a:t>
            </a:r>
          </a:p>
          <a:p>
            <a:r>
              <a:rPr lang="fr-FR" dirty="0" smtClean="0"/>
              <a:t>de consommation</a:t>
            </a:r>
          </a:p>
          <a:p>
            <a:r>
              <a:rPr lang="fr-FR" dirty="0"/>
              <a:t>d</a:t>
            </a:r>
            <a:r>
              <a:rPr lang="fr-FR" dirty="0" smtClean="0"/>
              <a:t>e tabac (double usage)</a:t>
            </a:r>
            <a:endParaRPr lang="en-US" dirty="0"/>
          </a:p>
        </p:txBody>
      </p:sp>
      <p:sp>
        <p:nvSpPr>
          <p:cNvPr id="27" name="Rectangle 26"/>
          <p:cNvSpPr/>
          <p:nvPr/>
        </p:nvSpPr>
        <p:spPr>
          <a:xfrm>
            <a:off x="4211810" y="2869264"/>
            <a:ext cx="360040" cy="22229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4663051" y="3527498"/>
            <a:ext cx="360040" cy="15646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ZoneTexte 13"/>
          <p:cNvSpPr txBox="1"/>
          <p:nvPr/>
        </p:nvSpPr>
        <p:spPr>
          <a:xfrm>
            <a:off x="4571850" y="2632335"/>
            <a:ext cx="428322" cy="369332"/>
          </a:xfrm>
          <a:prstGeom prst="rect">
            <a:avLst/>
          </a:prstGeom>
          <a:noFill/>
        </p:spPr>
        <p:txBody>
          <a:bodyPr wrap="none" rtlCol="0">
            <a:spAutoFit/>
          </a:bodyPr>
          <a:lstStyle/>
          <a:p>
            <a:r>
              <a:rPr lang="fr-FR" dirty="0" smtClean="0"/>
              <a:t>ou</a:t>
            </a:r>
            <a:endParaRPr lang="en-US" dirty="0"/>
          </a:p>
        </p:txBody>
      </p:sp>
      <p:sp>
        <p:nvSpPr>
          <p:cNvPr id="4" name="ZoneTexte 3"/>
          <p:cNvSpPr txBox="1"/>
          <p:nvPr/>
        </p:nvSpPr>
        <p:spPr>
          <a:xfrm>
            <a:off x="755576" y="908720"/>
            <a:ext cx="3171061" cy="369332"/>
          </a:xfrm>
          <a:prstGeom prst="rect">
            <a:avLst/>
          </a:prstGeom>
          <a:noFill/>
        </p:spPr>
        <p:txBody>
          <a:bodyPr wrap="none" rtlCol="0">
            <a:spAutoFit/>
          </a:bodyPr>
          <a:lstStyle/>
          <a:p>
            <a:r>
              <a:rPr lang="fr-FR" b="1" dirty="0" smtClean="0"/>
              <a:t>2. </a:t>
            </a:r>
            <a:r>
              <a:rPr lang="fr-FR" b="1" dirty="0" smtClean="0">
                <a:solidFill>
                  <a:srgbClr val="0000FF"/>
                </a:solidFill>
              </a:rPr>
              <a:t>Hypothèses</a:t>
            </a:r>
            <a:r>
              <a:rPr lang="fr-FR" b="1" dirty="0" smtClean="0"/>
              <a:t>: Risque sanitaire</a:t>
            </a:r>
            <a:endParaRPr lang="en-US" b="1" dirty="0"/>
          </a:p>
        </p:txBody>
      </p:sp>
      <p:sp>
        <p:nvSpPr>
          <p:cNvPr id="3" name="Espace réservé du numéro de diapositive 2"/>
          <p:cNvSpPr>
            <a:spLocks noGrp="1"/>
          </p:cNvSpPr>
          <p:nvPr>
            <p:ph type="sldNum" sz="quarter" idx="12"/>
          </p:nvPr>
        </p:nvSpPr>
        <p:spPr/>
        <p:txBody>
          <a:bodyPr/>
          <a:lstStyle/>
          <a:p>
            <a:fld id="{C5F60339-0CB1-4F86-8756-890D85358D73}" type="slidenum">
              <a:rPr lang="en-US" smtClean="0"/>
              <a:t>27</a:t>
            </a:fld>
            <a:endParaRPr lang="en-US"/>
          </a:p>
        </p:txBody>
      </p:sp>
    </p:spTree>
    <p:extLst>
      <p:ext uri="{BB962C8B-B14F-4D97-AF65-F5344CB8AC3E}">
        <p14:creationId xmlns:p14="http://schemas.microsoft.com/office/powerpoint/2010/main" val="6526871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ext uri="{D42A27DB-BD31-4B8C-83A1-F6EECF244321}">
                <p14:modId xmlns:p14="http://schemas.microsoft.com/office/powerpoint/2010/main" val="1106285021"/>
              </p:ext>
            </p:extLst>
          </p:nvPr>
        </p:nvGraphicFramePr>
        <p:xfrm>
          <a:off x="1007604" y="692696"/>
          <a:ext cx="6264696" cy="1828800"/>
        </p:xfrm>
        <a:graphic>
          <a:graphicData uri="http://schemas.openxmlformats.org/drawingml/2006/table">
            <a:tbl>
              <a:tblPr firstRow="1" bandRow="1">
                <a:tableStyleId>{5C22544A-7EE6-4342-B048-85BDC9FD1C3A}</a:tableStyleId>
              </a:tblPr>
              <a:tblGrid>
                <a:gridCol w="2088232">
                  <a:extLst>
                    <a:ext uri="{9D8B030D-6E8A-4147-A177-3AD203B41FA5}">
                      <a16:colId xmlns:a16="http://schemas.microsoft.com/office/drawing/2014/main" val="20000"/>
                    </a:ext>
                  </a:extLst>
                </a:gridCol>
                <a:gridCol w="2088232">
                  <a:extLst>
                    <a:ext uri="{9D8B030D-6E8A-4147-A177-3AD203B41FA5}">
                      <a16:colId xmlns:a16="http://schemas.microsoft.com/office/drawing/2014/main" val="20001"/>
                    </a:ext>
                  </a:extLst>
                </a:gridCol>
                <a:gridCol w="2088232">
                  <a:extLst>
                    <a:ext uri="{9D8B030D-6E8A-4147-A177-3AD203B41FA5}">
                      <a16:colId xmlns:a16="http://schemas.microsoft.com/office/drawing/2014/main" val="20002"/>
                    </a:ext>
                  </a:extLst>
                </a:gridCol>
              </a:tblGrid>
              <a:tr h="370840">
                <a:tc>
                  <a:txBody>
                    <a:bodyPr/>
                    <a:lstStyle/>
                    <a:p>
                      <a:endParaRPr lang="pt-BR"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fr-FR" dirty="0" smtClean="0">
                          <a:solidFill>
                            <a:schemeClr val="tx1"/>
                          </a:solidFill>
                        </a:rPr>
                        <a:t>Abstinence – critère principale</a:t>
                      </a:r>
                      <a:r>
                        <a:rPr lang="fr-FR" baseline="0" dirty="0" smtClean="0">
                          <a:solidFill>
                            <a:schemeClr val="tx1"/>
                          </a:solidFill>
                        </a:rPr>
                        <a:t> </a:t>
                      </a:r>
                      <a:r>
                        <a:rPr lang="fr-FR" dirty="0" smtClean="0">
                          <a:solidFill>
                            <a:schemeClr val="tx1"/>
                          </a:solidFill>
                        </a:rPr>
                        <a:t>(n/N)</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fr-FR" dirty="0" smtClean="0">
                          <a:solidFill>
                            <a:schemeClr val="tx1"/>
                          </a:solidFill>
                        </a:rPr>
                        <a:t>P</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0000"/>
                  </a:ext>
                </a:extLst>
              </a:tr>
              <a:tr h="370840">
                <a:tc>
                  <a:txBody>
                    <a:bodyPr/>
                    <a:lstStyle/>
                    <a:p>
                      <a:r>
                        <a:rPr lang="pt-BR" dirty="0" smtClean="0"/>
                        <a:t>CE-Nicotine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fr-FR" dirty="0" smtClean="0"/>
                        <a:t>7.3 % (21/289)</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rowSpan="3">
                  <a:txBody>
                    <a:bodyPr/>
                    <a:lstStyle/>
                    <a:p>
                      <a:pPr algn="ctr"/>
                      <a:r>
                        <a:rPr lang="fr-FR" dirty="0" smtClean="0"/>
                        <a:t>0.46 CE-Nicotine</a:t>
                      </a:r>
                      <a:r>
                        <a:rPr lang="fr-FR" baseline="0" dirty="0" smtClean="0"/>
                        <a:t> </a:t>
                      </a:r>
                      <a:r>
                        <a:rPr lang="fr-FR" i="1" baseline="0" dirty="0" smtClean="0"/>
                        <a:t>vs </a:t>
                      </a:r>
                      <a:r>
                        <a:rPr lang="fr-FR" i="0" baseline="0" dirty="0" smtClean="0"/>
                        <a:t>Patch nicotinique</a:t>
                      </a:r>
                      <a:endParaRPr lang="fr-FR" baseline="0" dirty="0" smtClean="0"/>
                    </a:p>
                    <a:p>
                      <a:pPr algn="ctr"/>
                      <a:r>
                        <a:rPr lang="fr-FR" baseline="0" dirty="0" smtClean="0"/>
                        <a:t>0.44 CE-Nicotine </a:t>
                      </a:r>
                      <a:r>
                        <a:rPr lang="fr-FR" i="1" baseline="0" dirty="0" smtClean="0"/>
                        <a:t>vs</a:t>
                      </a:r>
                      <a:r>
                        <a:rPr lang="fr-FR" baseline="0" dirty="0" smtClean="0"/>
                        <a:t> CE-Placebo</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0001"/>
                  </a:ext>
                </a:extLst>
              </a:tr>
              <a:tr h="370840">
                <a:tc>
                  <a:txBody>
                    <a:bodyPr/>
                    <a:lstStyle/>
                    <a:p>
                      <a:r>
                        <a:rPr lang="pt-BR" dirty="0" smtClean="0"/>
                        <a:t>CE-Placebo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fr-FR" dirty="0" smtClean="0"/>
                        <a:t>4.1 % (3/73)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vMerge="1">
                  <a:txBody>
                    <a:bodyPr/>
                    <a:lstStyle/>
                    <a:p>
                      <a:endParaRPr lang="en-US" dirty="0"/>
                    </a:p>
                  </a:txBody>
                  <a:tcPr/>
                </a:tc>
                <a:extLst>
                  <a:ext uri="{0D108BD9-81ED-4DB2-BD59-A6C34878D82A}">
                    <a16:rowId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dirty="0" smtClean="0"/>
                        <a:t>PN 21mg/24h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fr-FR" dirty="0" smtClean="0"/>
                        <a:t>5.8 % (17/295)</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vMerge="1">
                  <a:txBody>
                    <a:bodyPr/>
                    <a:lstStyle/>
                    <a:p>
                      <a:endParaRPr lang="en-US" dirty="0"/>
                    </a:p>
                  </a:txBody>
                  <a:tcPr/>
                </a:tc>
                <a:extLst>
                  <a:ext uri="{0D108BD9-81ED-4DB2-BD59-A6C34878D82A}">
                    <a16:rowId xmlns:a16="http://schemas.microsoft.com/office/drawing/2014/main" val="10003"/>
                  </a:ext>
                </a:extLst>
              </a:tr>
            </a:tbl>
          </a:graphicData>
        </a:graphic>
      </p:graphicFrame>
      <p:sp>
        <p:nvSpPr>
          <p:cNvPr id="3" name="ZoneTexte 2"/>
          <p:cNvSpPr txBox="1"/>
          <p:nvPr/>
        </p:nvSpPr>
        <p:spPr>
          <a:xfrm>
            <a:off x="611560" y="3147627"/>
            <a:ext cx="8538363" cy="923330"/>
          </a:xfrm>
          <a:prstGeom prst="rect">
            <a:avLst/>
          </a:prstGeom>
          <a:noFill/>
        </p:spPr>
        <p:txBody>
          <a:bodyPr wrap="none" rtlCol="0">
            <a:spAutoFit/>
          </a:bodyPr>
          <a:lstStyle/>
          <a:p>
            <a:r>
              <a:rPr lang="fr-FR" dirty="0" smtClean="0"/>
              <a:t>A 1 mois: </a:t>
            </a:r>
          </a:p>
          <a:p>
            <a:r>
              <a:rPr lang="fr-FR" dirty="0" smtClean="0">
                <a:solidFill>
                  <a:srgbClr val="FF0000"/>
                </a:solidFill>
              </a:rPr>
              <a:t>CE-nicotine: 23.2 % vs PN: 15.9%, p=0.03 </a:t>
            </a:r>
            <a:r>
              <a:rPr lang="fr-FR" dirty="0" smtClean="0"/>
              <a:t>–  (</a:t>
            </a:r>
            <a:r>
              <a:rPr lang="fr-FR" dirty="0" smtClean="0">
                <a:solidFill>
                  <a:srgbClr val="0000FF"/>
                </a:solidFill>
              </a:rPr>
              <a:t>comparaison en ouvert, un biais</a:t>
            </a:r>
            <a:r>
              <a:rPr lang="fr-FR" dirty="0" smtClean="0"/>
              <a:t>)</a:t>
            </a:r>
            <a:endParaRPr lang="fr-FR" dirty="0" smtClean="0">
              <a:solidFill>
                <a:srgbClr val="0000FF"/>
              </a:solidFill>
            </a:endParaRPr>
          </a:p>
          <a:p>
            <a:r>
              <a:rPr lang="fr-FR" dirty="0" smtClean="0">
                <a:solidFill>
                  <a:srgbClr val="FF0000"/>
                </a:solidFill>
              </a:rPr>
              <a:t>CE-nicotine: 23.2 % vs CE-Placebo: 16.4%, p=0.21 (pas de différence à 3 mois, non plus</a:t>
            </a:r>
            <a:endParaRPr lang="en-US" dirty="0">
              <a:solidFill>
                <a:srgbClr val="FF0000"/>
              </a:solidFill>
            </a:endParaRPr>
          </a:p>
        </p:txBody>
      </p:sp>
      <p:sp>
        <p:nvSpPr>
          <p:cNvPr id="4" name="Rectangle 3"/>
          <p:cNvSpPr/>
          <p:nvPr/>
        </p:nvSpPr>
        <p:spPr>
          <a:xfrm>
            <a:off x="1115616" y="4342468"/>
            <a:ext cx="6552728" cy="1200329"/>
          </a:xfrm>
          <a:prstGeom prst="rect">
            <a:avLst/>
          </a:prstGeom>
        </p:spPr>
        <p:txBody>
          <a:bodyPr wrap="square">
            <a:spAutoFit/>
          </a:bodyPr>
          <a:lstStyle/>
          <a:p>
            <a:r>
              <a:rPr lang="fr-FR" dirty="0" smtClean="0"/>
              <a:t>EI graves – pas de spécification</a:t>
            </a:r>
          </a:p>
          <a:p>
            <a:r>
              <a:rPr lang="en-US" dirty="0" smtClean="0">
                <a:solidFill>
                  <a:srgbClr val="FF0000"/>
                </a:solidFill>
              </a:rPr>
              <a:t>CE-Nicotine:              19.7% </a:t>
            </a:r>
          </a:p>
          <a:p>
            <a:r>
              <a:rPr lang="en-US" dirty="0" smtClean="0">
                <a:solidFill>
                  <a:srgbClr val="FF0000"/>
                </a:solidFill>
              </a:rPr>
              <a:t>CE-Placebo:               13.9 %</a:t>
            </a:r>
          </a:p>
          <a:p>
            <a:r>
              <a:rPr lang="en-US" dirty="0" smtClean="0">
                <a:solidFill>
                  <a:srgbClr val="FF0000"/>
                </a:solidFill>
              </a:rPr>
              <a:t>PN :                             11.8 %</a:t>
            </a:r>
          </a:p>
        </p:txBody>
      </p:sp>
      <p:sp>
        <p:nvSpPr>
          <p:cNvPr id="5" name="Rectangle 4"/>
          <p:cNvSpPr/>
          <p:nvPr/>
        </p:nvSpPr>
        <p:spPr>
          <a:xfrm>
            <a:off x="1619672" y="6237312"/>
            <a:ext cx="6860870" cy="587853"/>
          </a:xfrm>
          <a:prstGeom prst="rect">
            <a:avLst/>
          </a:prstGeom>
        </p:spPr>
        <p:txBody>
          <a:bodyPr wrap="square">
            <a:spAutoFit/>
          </a:bodyPr>
          <a:lstStyle/>
          <a:p>
            <a:pPr>
              <a:lnSpc>
                <a:spcPct val="115000"/>
              </a:lnSpc>
              <a:spcAft>
                <a:spcPts val="0"/>
              </a:spcAft>
            </a:pPr>
            <a:r>
              <a:rPr lang="fr-FR" sz="1400" dirty="0" err="1">
                <a:ea typeface="Calibri"/>
                <a:cs typeface="Times New Roman"/>
              </a:rPr>
              <a:t>Bullen</a:t>
            </a:r>
            <a:r>
              <a:rPr lang="fr-FR" sz="1400" dirty="0">
                <a:ea typeface="Calibri"/>
                <a:cs typeface="Times New Roman"/>
              </a:rPr>
              <a:t> </a:t>
            </a:r>
            <a:r>
              <a:rPr lang="fr-FR" sz="1400" dirty="0" smtClean="0">
                <a:ea typeface="Calibri"/>
                <a:cs typeface="Times New Roman"/>
              </a:rPr>
              <a:t>  et </a:t>
            </a:r>
            <a:r>
              <a:rPr lang="fr-FR" sz="1400" dirty="0">
                <a:ea typeface="Calibri"/>
                <a:cs typeface="Times New Roman"/>
              </a:rPr>
              <a:t>al. </a:t>
            </a:r>
            <a:r>
              <a:rPr lang="en-US" sz="1400" dirty="0">
                <a:ea typeface="Calibri"/>
                <a:cs typeface="Times New Roman"/>
              </a:rPr>
              <a:t>Electronic cigarettes for smoking cessation: a </a:t>
            </a:r>
            <a:r>
              <a:rPr lang="en-US" sz="1400" dirty="0" err="1">
                <a:ea typeface="Calibri"/>
                <a:cs typeface="Times New Roman"/>
              </a:rPr>
              <a:t>randomised</a:t>
            </a:r>
            <a:r>
              <a:rPr lang="en-US" sz="1400" dirty="0">
                <a:ea typeface="Calibri"/>
                <a:cs typeface="Times New Roman"/>
              </a:rPr>
              <a:t> controlled trial</a:t>
            </a:r>
            <a:r>
              <a:rPr lang="en-US" sz="1400" dirty="0" smtClean="0">
                <a:ea typeface="Calibri"/>
                <a:cs typeface="Times New Roman"/>
              </a:rPr>
              <a:t>. </a:t>
            </a:r>
            <a:r>
              <a:rPr lang="fr-FR" sz="1400" dirty="0" smtClean="0">
                <a:ea typeface="Calibri"/>
                <a:cs typeface="Times New Roman"/>
              </a:rPr>
              <a:t>Lancet </a:t>
            </a:r>
            <a:r>
              <a:rPr lang="fr-FR" sz="1400" dirty="0">
                <a:ea typeface="Calibri"/>
                <a:cs typeface="Times New Roman"/>
              </a:rPr>
              <a:t>2013;382</a:t>
            </a:r>
            <a:r>
              <a:rPr lang="fr-FR" sz="1400" dirty="0" smtClean="0">
                <a:ea typeface="Calibri"/>
                <a:cs typeface="Times New Roman"/>
              </a:rPr>
              <a:t>: 1629-37</a:t>
            </a:r>
            <a:endParaRPr lang="fr-FR" sz="1400" dirty="0">
              <a:ea typeface="Calibri"/>
              <a:cs typeface="Times New Roman"/>
            </a:endParaRPr>
          </a:p>
        </p:txBody>
      </p:sp>
      <p:sp>
        <p:nvSpPr>
          <p:cNvPr id="6" name="ZoneTexte 5"/>
          <p:cNvSpPr txBox="1"/>
          <p:nvPr/>
        </p:nvSpPr>
        <p:spPr>
          <a:xfrm>
            <a:off x="1835696" y="147990"/>
            <a:ext cx="4636654" cy="369332"/>
          </a:xfrm>
          <a:prstGeom prst="rect">
            <a:avLst/>
          </a:prstGeom>
          <a:noFill/>
        </p:spPr>
        <p:txBody>
          <a:bodyPr wrap="none" rtlCol="0">
            <a:spAutoFit/>
          </a:bodyPr>
          <a:lstStyle/>
          <a:p>
            <a:r>
              <a:rPr lang="fr-FR" dirty="0" smtClean="0"/>
              <a:t>L’unique essai randomisé à puissance suffisante</a:t>
            </a:r>
            <a:endParaRPr lang="en-US" dirty="0"/>
          </a:p>
        </p:txBody>
      </p:sp>
      <p:sp>
        <p:nvSpPr>
          <p:cNvPr id="7" name="Espace réservé du numéro de diapositive 6"/>
          <p:cNvSpPr>
            <a:spLocks noGrp="1"/>
          </p:cNvSpPr>
          <p:nvPr>
            <p:ph type="sldNum" sz="quarter" idx="12"/>
          </p:nvPr>
        </p:nvSpPr>
        <p:spPr/>
        <p:txBody>
          <a:bodyPr/>
          <a:lstStyle/>
          <a:p>
            <a:fld id="{C5F60339-0CB1-4F86-8756-890D85358D73}" type="slidenum">
              <a:rPr lang="en-US" smtClean="0"/>
              <a:t>28</a:t>
            </a:fld>
            <a:endParaRPr lang="en-US"/>
          </a:p>
        </p:txBody>
      </p:sp>
    </p:spTree>
    <p:extLst>
      <p:ext uri="{BB962C8B-B14F-4D97-AF65-F5344CB8AC3E}">
        <p14:creationId xmlns:p14="http://schemas.microsoft.com/office/powerpoint/2010/main" val="10933639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études observationnelles</a:t>
            </a:r>
            <a:endParaRPr lang="en-US" dirty="0"/>
          </a:p>
        </p:txBody>
      </p:sp>
      <p:sp>
        <p:nvSpPr>
          <p:cNvPr id="3" name="Espace réservé du contenu 2"/>
          <p:cNvSpPr>
            <a:spLocks noGrp="1"/>
          </p:cNvSpPr>
          <p:nvPr>
            <p:ph idx="1"/>
          </p:nvPr>
        </p:nvSpPr>
        <p:spPr/>
        <p:txBody>
          <a:bodyPr/>
          <a:lstStyle/>
          <a:p>
            <a:r>
              <a:rPr lang="fr-FR" dirty="0" smtClean="0"/>
              <a:t>Vont dans le sens que les utilisateurs de CE ont une probabilité plus élevée d’arrêter les cigarettes. </a:t>
            </a:r>
          </a:p>
          <a:p>
            <a:r>
              <a:rPr lang="fr-FR" dirty="0" smtClean="0"/>
              <a:t>Toutefois, le double usage (</a:t>
            </a:r>
            <a:r>
              <a:rPr lang="fr-FR" dirty="0" err="1" smtClean="0"/>
              <a:t>cig</a:t>
            </a:r>
            <a:r>
              <a:rPr lang="fr-FR" dirty="0" smtClean="0"/>
              <a:t>.+CE) avec la réduction de la consommation des </a:t>
            </a:r>
            <a:r>
              <a:rPr lang="fr-FR" dirty="0" err="1" smtClean="0"/>
              <a:t>cig</a:t>
            </a:r>
            <a:r>
              <a:rPr lang="fr-FR" dirty="0" smtClean="0"/>
              <a:t>. est le plus caractéristique.</a:t>
            </a:r>
            <a:endParaRPr lang="en-US" dirty="0"/>
          </a:p>
        </p:txBody>
      </p:sp>
      <p:sp>
        <p:nvSpPr>
          <p:cNvPr id="4" name="Espace réservé du numéro de diapositive 3"/>
          <p:cNvSpPr>
            <a:spLocks noGrp="1"/>
          </p:cNvSpPr>
          <p:nvPr>
            <p:ph type="sldNum" sz="quarter" idx="12"/>
          </p:nvPr>
        </p:nvSpPr>
        <p:spPr/>
        <p:txBody>
          <a:bodyPr/>
          <a:lstStyle/>
          <a:p>
            <a:fld id="{C5F60339-0CB1-4F86-8756-890D85358D73}" type="slidenum">
              <a:rPr lang="en-US" smtClean="0"/>
              <a:t>29</a:t>
            </a:fld>
            <a:endParaRPr lang="en-US"/>
          </a:p>
        </p:txBody>
      </p:sp>
    </p:spTree>
    <p:extLst>
      <p:ext uri="{BB962C8B-B14F-4D97-AF65-F5344CB8AC3E}">
        <p14:creationId xmlns:p14="http://schemas.microsoft.com/office/powerpoint/2010/main" val="38766475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179388" y="981075"/>
            <a:ext cx="5256212" cy="4130675"/>
          </a:xfrm>
          <a:prstGeom prst="rect">
            <a:avLst/>
          </a:prstGeom>
          <a:noFill/>
          <a:ln w="9525">
            <a:noFill/>
            <a:miter lim="800000"/>
            <a:headEnd/>
            <a:tailEnd/>
          </a:ln>
          <a:effectLst/>
        </p:spPr>
      </p:pic>
      <p:sp>
        <p:nvSpPr>
          <p:cNvPr id="5123" name="Text Box 3"/>
          <p:cNvSpPr txBox="1">
            <a:spLocks noChangeArrowheads="1"/>
          </p:cNvSpPr>
          <p:nvPr/>
        </p:nvSpPr>
        <p:spPr bwMode="auto">
          <a:xfrm>
            <a:off x="1187450" y="5300663"/>
            <a:ext cx="2311400" cy="274637"/>
          </a:xfrm>
          <a:prstGeom prst="rect">
            <a:avLst/>
          </a:prstGeom>
          <a:noFill/>
          <a:ln w="9525">
            <a:noFill/>
            <a:miter lim="800000"/>
            <a:headEnd/>
            <a:tailEnd/>
          </a:ln>
          <a:effectLst/>
        </p:spPr>
        <p:txBody>
          <a:bodyPr wrap="none">
            <a:spAutoFit/>
          </a:bodyPr>
          <a:lstStyle/>
          <a:p>
            <a:r>
              <a:rPr lang="fr-FR" sz="1200"/>
              <a:t>Benowitz NEJM 2010;362:2295</a:t>
            </a:r>
          </a:p>
        </p:txBody>
      </p:sp>
      <p:pic>
        <p:nvPicPr>
          <p:cNvPr id="5124" name="Picture 4" descr="hrl_rcpt_sys_nic_ACH">
            <a:hlinkClick r:id="rId3"/>
          </p:cNvPr>
          <p:cNvPicPr>
            <a:picLocks noChangeAspect="1" noChangeArrowheads="1"/>
          </p:cNvPicPr>
          <p:nvPr/>
        </p:nvPicPr>
        <p:blipFill>
          <a:blip r:embed="rId4"/>
          <a:srcRect/>
          <a:stretch>
            <a:fillRect/>
          </a:stretch>
        </p:blipFill>
        <p:spPr bwMode="auto">
          <a:xfrm>
            <a:off x="5435600" y="1773238"/>
            <a:ext cx="3544888" cy="2185987"/>
          </a:xfrm>
          <a:prstGeom prst="rect">
            <a:avLst/>
          </a:prstGeom>
          <a:noFill/>
          <a:ln w="9525">
            <a:noFill/>
            <a:miter lim="800000"/>
            <a:headEnd/>
            <a:tailEnd/>
          </a:ln>
        </p:spPr>
      </p:pic>
      <p:sp>
        <p:nvSpPr>
          <p:cNvPr id="5125" name="AutoShape 5"/>
          <p:cNvSpPr>
            <a:spLocks noChangeArrowheads="1"/>
          </p:cNvSpPr>
          <p:nvPr/>
        </p:nvSpPr>
        <p:spPr bwMode="auto">
          <a:xfrm>
            <a:off x="4500563" y="692150"/>
            <a:ext cx="2087562" cy="684213"/>
          </a:xfrm>
          <a:prstGeom prst="curvedDownArrow">
            <a:avLst>
              <a:gd name="adj1" fmla="val 61021"/>
              <a:gd name="adj2" fmla="val 122042"/>
              <a:gd name="adj3" fmla="val 33333"/>
            </a:avLst>
          </a:prstGeom>
          <a:solidFill>
            <a:schemeClr val="accent1"/>
          </a:solidFill>
          <a:ln w="9525">
            <a:solidFill>
              <a:schemeClr val="tx1"/>
            </a:solidFill>
            <a:miter lim="800000"/>
            <a:headEnd/>
            <a:tailEnd/>
          </a:ln>
          <a:effectLst/>
        </p:spPr>
        <p:txBody>
          <a:bodyPr wrap="none" anchor="ctr"/>
          <a:lstStyle/>
          <a:p>
            <a:endParaRPr lang="fr-FR"/>
          </a:p>
        </p:txBody>
      </p:sp>
      <p:sp>
        <p:nvSpPr>
          <p:cNvPr id="6" name="Espace réservé du numéro de diapositive 5"/>
          <p:cNvSpPr>
            <a:spLocks noGrp="1"/>
          </p:cNvSpPr>
          <p:nvPr>
            <p:ph type="sldNum" sz="quarter" idx="12"/>
          </p:nvPr>
        </p:nvSpPr>
        <p:spPr/>
        <p:txBody>
          <a:bodyPr/>
          <a:lstStyle/>
          <a:p>
            <a:pPr>
              <a:defRPr/>
            </a:pPr>
            <a:fld id="{D8CED114-99ED-4864-84D9-0DF6F2F3606F}" type="slidenum">
              <a:rPr lang="fr-FR" smtClean="0"/>
              <a:pPr>
                <a:defRPr/>
              </a:pPr>
              <a:t>3</a:t>
            </a:fld>
            <a:endParaRPr lang="fr-FR" dirty="0"/>
          </a:p>
        </p:txBody>
      </p:sp>
      <p:sp>
        <p:nvSpPr>
          <p:cNvPr id="2" name="ZoneTexte 1"/>
          <p:cNvSpPr txBox="1"/>
          <p:nvPr/>
        </p:nvSpPr>
        <p:spPr>
          <a:xfrm>
            <a:off x="1979712" y="5959456"/>
            <a:ext cx="6150530" cy="369332"/>
          </a:xfrm>
          <a:prstGeom prst="rect">
            <a:avLst/>
          </a:prstGeom>
          <a:noFill/>
        </p:spPr>
        <p:txBody>
          <a:bodyPr wrap="none" rtlCol="0">
            <a:spAutoFit/>
          </a:bodyPr>
          <a:lstStyle/>
          <a:p>
            <a:r>
              <a:rPr lang="fr-FR" dirty="0" smtClean="0">
                <a:solidFill>
                  <a:srgbClr val="0000FF"/>
                </a:solidFill>
              </a:rPr>
              <a:t>Le récepteur nicotinique cholinergique dans le cerveau (</a:t>
            </a:r>
            <a:r>
              <a:rPr lang="fr-FR" dirty="0" err="1" smtClean="0">
                <a:solidFill>
                  <a:srgbClr val="0000FF"/>
                </a:solidFill>
              </a:rPr>
              <a:t>RNAch</a:t>
            </a:r>
            <a:r>
              <a:rPr lang="fr-FR" dirty="0" smtClean="0">
                <a:solidFill>
                  <a:srgbClr val="0000FF"/>
                </a:solidFill>
              </a:rPr>
              <a:t>)</a:t>
            </a:r>
            <a:endParaRPr lang="en-US" dirty="0">
              <a:solidFill>
                <a:srgbClr val="0000FF"/>
              </a:solidFill>
            </a:endParaRPr>
          </a:p>
        </p:txBody>
      </p:sp>
    </p:spTree>
    <p:extLst>
      <p:ext uri="{BB962C8B-B14F-4D97-AF65-F5344CB8AC3E}">
        <p14:creationId xmlns:p14="http://schemas.microsoft.com/office/powerpoint/2010/main" val="6275531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idx="4294967295"/>
          </p:nvPr>
        </p:nvSpPr>
        <p:spPr>
          <a:xfrm>
            <a:off x="419756" y="8849"/>
            <a:ext cx="8229600" cy="1143000"/>
          </a:xfrm>
        </p:spPr>
        <p:txBody>
          <a:bodyPr>
            <a:normAutofit fontScale="90000"/>
          </a:bodyPr>
          <a:lstStyle/>
          <a:p>
            <a:r>
              <a:rPr lang="fr-FR" dirty="0">
                <a:solidFill>
                  <a:srgbClr val="0000FF"/>
                </a:solidFill>
              </a:rPr>
              <a:t>CE et </a:t>
            </a:r>
            <a:r>
              <a:rPr lang="fr-FR" dirty="0" smtClean="0">
                <a:solidFill>
                  <a:srgbClr val="0000FF"/>
                </a:solidFill>
              </a:rPr>
              <a:t>les jeunes</a:t>
            </a:r>
            <a:r>
              <a:rPr lang="fr-FR" dirty="0">
                <a:solidFill>
                  <a:srgbClr val="0000FF"/>
                </a:solidFill>
              </a:rPr>
              <a:t/>
            </a:r>
            <a:br>
              <a:rPr lang="fr-FR" dirty="0">
                <a:solidFill>
                  <a:srgbClr val="0000FF"/>
                </a:solidFill>
              </a:rPr>
            </a:b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692696"/>
            <a:ext cx="6693864"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ZoneTexte 4"/>
          <p:cNvSpPr txBox="1"/>
          <p:nvPr/>
        </p:nvSpPr>
        <p:spPr>
          <a:xfrm>
            <a:off x="901268" y="3789040"/>
            <a:ext cx="7041287" cy="461665"/>
          </a:xfrm>
          <a:prstGeom prst="rect">
            <a:avLst/>
          </a:prstGeom>
          <a:noFill/>
        </p:spPr>
        <p:txBody>
          <a:bodyPr wrap="none" rtlCol="0">
            <a:spAutoFit/>
          </a:bodyPr>
          <a:lstStyle/>
          <a:p>
            <a:r>
              <a:rPr lang="fr-FR" sz="1200" dirty="0" err="1" smtClean="0"/>
              <a:t>Soneji</a:t>
            </a:r>
            <a:r>
              <a:rPr lang="fr-FR" sz="1200" dirty="0" smtClean="0"/>
              <a:t> et al. JAMA </a:t>
            </a:r>
            <a:r>
              <a:rPr lang="fr-FR" sz="1200" dirty="0" err="1" smtClean="0"/>
              <a:t>Pediatrics</a:t>
            </a:r>
            <a:r>
              <a:rPr lang="fr-FR" sz="1200" dirty="0" smtClean="0"/>
              <a:t>. </a:t>
            </a:r>
            <a:r>
              <a:rPr lang="fr-FR" sz="1200" dirty="0"/>
              <a:t>2017; 171(8):</a:t>
            </a:r>
            <a:r>
              <a:rPr lang="fr-FR" sz="1200" dirty="0" smtClean="0"/>
              <a:t>788-797. </a:t>
            </a:r>
            <a:r>
              <a:rPr lang="en-US" sz="1200" dirty="0" smtClean="0"/>
              <a:t>Association </a:t>
            </a:r>
            <a:r>
              <a:rPr lang="en-US" sz="1200" dirty="0"/>
              <a:t>Between Initial Use of e-Cigarettes and </a:t>
            </a:r>
            <a:endParaRPr lang="en-US" sz="1200" dirty="0" smtClean="0"/>
          </a:p>
          <a:p>
            <a:r>
              <a:rPr lang="en-US" sz="1200" dirty="0" smtClean="0"/>
              <a:t>Subsequent </a:t>
            </a:r>
            <a:r>
              <a:rPr lang="en-US" sz="1200" dirty="0"/>
              <a:t>Cigarette </a:t>
            </a:r>
            <a:r>
              <a:rPr lang="en-US" sz="1200" dirty="0" smtClean="0"/>
              <a:t>Smoking </a:t>
            </a:r>
            <a:r>
              <a:rPr lang="en-US" sz="1200" dirty="0"/>
              <a:t>Among Adolescents and Young Adults: A Systematic Review and Meta-analysis.</a:t>
            </a:r>
          </a:p>
        </p:txBody>
      </p:sp>
      <p:sp>
        <p:nvSpPr>
          <p:cNvPr id="2" name="ZoneTexte 1"/>
          <p:cNvSpPr txBox="1"/>
          <p:nvPr/>
        </p:nvSpPr>
        <p:spPr>
          <a:xfrm>
            <a:off x="467544" y="4869971"/>
            <a:ext cx="7695888" cy="646331"/>
          </a:xfrm>
          <a:prstGeom prst="rect">
            <a:avLst/>
          </a:prstGeom>
          <a:noFill/>
        </p:spPr>
        <p:txBody>
          <a:bodyPr wrap="none" rtlCol="0">
            <a:spAutoFit/>
          </a:bodyPr>
          <a:lstStyle/>
          <a:p>
            <a:pPr algn="ctr"/>
            <a:r>
              <a:rPr lang="fr-FR" b="1" u="sng" dirty="0" smtClean="0"/>
              <a:t>Etudes observationnelles de cohortes </a:t>
            </a:r>
          </a:p>
          <a:p>
            <a:pPr algn="ctr"/>
            <a:r>
              <a:rPr lang="fr-FR" dirty="0"/>
              <a:t>R</a:t>
            </a:r>
            <a:r>
              <a:rPr lang="fr-FR" dirty="0" smtClean="0"/>
              <a:t>ésultats sans exception: la CE est un facteur de risque de commencer à fumer. </a:t>
            </a:r>
            <a:endParaRPr lang="en-US" dirty="0"/>
          </a:p>
        </p:txBody>
      </p:sp>
      <p:sp>
        <p:nvSpPr>
          <p:cNvPr id="4" name="Espace réservé du numéro de diapositive 3"/>
          <p:cNvSpPr>
            <a:spLocks noGrp="1"/>
          </p:cNvSpPr>
          <p:nvPr>
            <p:ph type="sldNum" sz="quarter" idx="12"/>
          </p:nvPr>
        </p:nvSpPr>
        <p:spPr/>
        <p:txBody>
          <a:bodyPr/>
          <a:lstStyle/>
          <a:p>
            <a:fld id="{C5F60339-0CB1-4F86-8756-890D85358D73}" type="slidenum">
              <a:rPr lang="en-US" smtClean="0"/>
              <a:t>30</a:t>
            </a:fld>
            <a:endParaRPr lang="en-US"/>
          </a:p>
        </p:txBody>
      </p:sp>
    </p:spTree>
    <p:extLst>
      <p:ext uri="{BB962C8B-B14F-4D97-AF65-F5344CB8AC3E}">
        <p14:creationId xmlns:p14="http://schemas.microsoft.com/office/powerpoint/2010/main" val="9724097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dirty="0" smtClean="0">
                <a:solidFill>
                  <a:srgbClr val="0000FF"/>
                </a:solidFill>
              </a:rPr>
              <a:t>Recommandations britanniques du 28/3/2018 (les recommandations les plus récentes)</a:t>
            </a:r>
            <a:endParaRPr lang="en-US" sz="2800" dirty="0">
              <a:solidFill>
                <a:srgbClr val="0000FF"/>
              </a:solidFill>
            </a:endParaRPr>
          </a:p>
        </p:txBody>
      </p:sp>
      <p:sp>
        <p:nvSpPr>
          <p:cNvPr id="3" name="Espace réservé du contenu 2"/>
          <p:cNvSpPr>
            <a:spLocks noGrp="1"/>
          </p:cNvSpPr>
          <p:nvPr>
            <p:ph idx="1"/>
          </p:nvPr>
        </p:nvSpPr>
        <p:spPr/>
        <p:txBody>
          <a:bodyPr>
            <a:normAutofit fontScale="77500" lnSpcReduction="20000"/>
          </a:bodyPr>
          <a:lstStyle/>
          <a:p>
            <a:pPr marL="0" indent="0">
              <a:buNone/>
            </a:pPr>
            <a:r>
              <a:rPr lang="fr-FR" dirty="0" smtClean="0"/>
              <a:t>Il faut expliquer aux fumeurs qui utilisent ou souhaitent utiliser des CE contenant de la nicotine que</a:t>
            </a:r>
          </a:p>
          <a:p>
            <a:r>
              <a:rPr lang="fr-FR" dirty="0" smtClean="0"/>
              <a:t>la CE n’est pas un médicament mais un produit de consommation; toutefois elle est soumise à un certain niveau de régulation;</a:t>
            </a:r>
          </a:p>
          <a:p>
            <a:r>
              <a:rPr lang="fr-FR" dirty="0" smtClean="0"/>
              <a:t>plusieurs fumeurs rapportent qu’elle aide à arrêter de fumer;</a:t>
            </a:r>
          </a:p>
          <a:p>
            <a:r>
              <a:rPr lang="fr-FR" dirty="0" smtClean="0"/>
              <a:t>si vous l’utilisez, il faut absolument arrêter de fumer du tabac;</a:t>
            </a:r>
          </a:p>
          <a:p>
            <a:r>
              <a:rPr lang="fr-FR" dirty="0" smtClean="0"/>
              <a:t>si la CE est utilisée seule, elle est probablement moins toxique que la cigarette;</a:t>
            </a:r>
          </a:p>
          <a:p>
            <a:r>
              <a:rPr lang="fr-FR" dirty="0"/>
              <a:t>i</a:t>
            </a:r>
            <a:r>
              <a:rPr lang="fr-FR" dirty="0" smtClean="0"/>
              <a:t>l nous  manque  des preuves quant à son efficacité dans le sevrage tabagique et son sécurité d’emploi à long-terme.</a:t>
            </a:r>
            <a:endParaRPr lang="en-US" dirty="0"/>
          </a:p>
        </p:txBody>
      </p:sp>
      <p:sp>
        <p:nvSpPr>
          <p:cNvPr id="4" name="Rectangle 3"/>
          <p:cNvSpPr/>
          <p:nvPr/>
        </p:nvSpPr>
        <p:spPr>
          <a:xfrm>
            <a:off x="827584" y="6381328"/>
            <a:ext cx="3976410" cy="369332"/>
          </a:xfrm>
          <a:prstGeom prst="rect">
            <a:avLst/>
          </a:prstGeom>
        </p:spPr>
        <p:txBody>
          <a:bodyPr wrap="none">
            <a:spAutoFit/>
          </a:bodyPr>
          <a:lstStyle/>
          <a:p>
            <a:r>
              <a:rPr lang="en-US" dirty="0"/>
              <a:t>https://www.nice.org.uk/guidance/ng92</a:t>
            </a:r>
          </a:p>
        </p:txBody>
      </p:sp>
      <p:sp>
        <p:nvSpPr>
          <p:cNvPr id="5" name="Espace réservé du numéro de diapositive 4"/>
          <p:cNvSpPr>
            <a:spLocks noGrp="1"/>
          </p:cNvSpPr>
          <p:nvPr>
            <p:ph type="sldNum" sz="quarter" idx="12"/>
          </p:nvPr>
        </p:nvSpPr>
        <p:spPr/>
        <p:txBody>
          <a:bodyPr/>
          <a:lstStyle/>
          <a:p>
            <a:fld id="{C5F60339-0CB1-4F86-8756-890D85358D73}" type="slidenum">
              <a:rPr lang="en-US" smtClean="0"/>
              <a:t>31</a:t>
            </a:fld>
            <a:endParaRPr lang="en-US"/>
          </a:p>
        </p:txBody>
      </p:sp>
    </p:spTree>
    <p:extLst>
      <p:ext uri="{BB962C8B-B14F-4D97-AF65-F5344CB8AC3E}">
        <p14:creationId xmlns:p14="http://schemas.microsoft.com/office/powerpoint/2010/main" val="7142225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Références</a:t>
            </a:r>
            <a:endParaRPr lang="en-US" dirty="0"/>
          </a:p>
        </p:txBody>
      </p:sp>
      <p:sp>
        <p:nvSpPr>
          <p:cNvPr id="3" name="Espace réservé du contenu 2"/>
          <p:cNvSpPr>
            <a:spLocks noGrp="1"/>
          </p:cNvSpPr>
          <p:nvPr>
            <p:ph idx="1"/>
          </p:nvPr>
        </p:nvSpPr>
        <p:spPr/>
        <p:txBody>
          <a:bodyPr>
            <a:normAutofit fontScale="55000" lnSpcReduction="20000"/>
          </a:bodyPr>
          <a:lstStyle/>
          <a:p>
            <a:r>
              <a:rPr lang="en-US" dirty="0"/>
              <a:t>Cahill K et al. Pharmacological interventions for smoking cessation: an overview and network meta-</a:t>
            </a:r>
            <a:r>
              <a:rPr lang="en-US" dirty="0" err="1"/>
              <a:t>analysis.Cochrane</a:t>
            </a:r>
            <a:r>
              <a:rPr lang="en-US" dirty="0"/>
              <a:t> Database </a:t>
            </a:r>
            <a:r>
              <a:rPr lang="en-US" dirty="0" err="1"/>
              <a:t>Syst</a:t>
            </a:r>
            <a:r>
              <a:rPr lang="en-US" dirty="0"/>
              <a:t> Rev. 2013 May </a:t>
            </a:r>
            <a:r>
              <a:rPr lang="en-US" dirty="0" smtClean="0"/>
              <a:t>31;5:CD009329</a:t>
            </a:r>
          </a:p>
          <a:p>
            <a:endParaRPr lang="en-US" dirty="0" smtClean="0"/>
          </a:p>
          <a:p>
            <a:r>
              <a:rPr lang="en-US" dirty="0" err="1" smtClean="0"/>
              <a:t>Anthenelli</a:t>
            </a:r>
            <a:r>
              <a:rPr lang="en-US" dirty="0" smtClean="0"/>
              <a:t> et al. Neuropsychiatric </a:t>
            </a:r>
            <a:r>
              <a:rPr lang="en-US" dirty="0"/>
              <a:t>safety and efficacy of </a:t>
            </a:r>
            <a:r>
              <a:rPr lang="en-US" dirty="0" err="1"/>
              <a:t>varenicline</a:t>
            </a:r>
            <a:r>
              <a:rPr lang="en-US" dirty="0"/>
              <a:t>, bupropion, and nicotine patch in smokers with and without psychiatric disorders (EAGLES): a double-blind, </a:t>
            </a:r>
            <a:r>
              <a:rPr lang="en-US" dirty="0" err="1"/>
              <a:t>randomised</a:t>
            </a:r>
            <a:r>
              <a:rPr lang="en-US" dirty="0"/>
              <a:t>, placebo-controlled clinical trial</a:t>
            </a:r>
            <a:r>
              <a:rPr lang="en-US" dirty="0" smtClean="0"/>
              <a:t>.</a:t>
            </a:r>
            <a:r>
              <a:rPr lang="en-US" dirty="0"/>
              <a:t> Lancet. 2016 Jun 18;387(10037):2507-20. </a:t>
            </a:r>
            <a:r>
              <a:rPr lang="en-US" dirty="0" err="1"/>
              <a:t>doi</a:t>
            </a:r>
            <a:r>
              <a:rPr lang="en-US" dirty="0"/>
              <a:t>: 10.1016/S0140-6736(16)30272-0. </a:t>
            </a:r>
            <a:endParaRPr lang="en-US" dirty="0" smtClean="0"/>
          </a:p>
          <a:p>
            <a:endParaRPr lang="en-US" dirty="0" smtClean="0"/>
          </a:p>
          <a:p>
            <a:r>
              <a:rPr lang="fr-FR" dirty="0" err="1">
                <a:ea typeface="Calibri"/>
                <a:cs typeface="Times New Roman"/>
              </a:rPr>
              <a:t>Bullen</a:t>
            </a:r>
            <a:r>
              <a:rPr lang="fr-FR" dirty="0">
                <a:ea typeface="Calibri"/>
                <a:cs typeface="Times New Roman"/>
              </a:rPr>
              <a:t>   et al. </a:t>
            </a:r>
            <a:r>
              <a:rPr lang="en-US" dirty="0">
                <a:ea typeface="Calibri"/>
                <a:cs typeface="Times New Roman"/>
              </a:rPr>
              <a:t>Electronic cigarettes for smoking cessation: a </a:t>
            </a:r>
            <a:r>
              <a:rPr lang="en-US" dirty="0" err="1">
                <a:ea typeface="Calibri"/>
                <a:cs typeface="Times New Roman"/>
              </a:rPr>
              <a:t>randomised</a:t>
            </a:r>
            <a:r>
              <a:rPr lang="en-US" dirty="0">
                <a:ea typeface="Calibri"/>
                <a:cs typeface="Times New Roman"/>
              </a:rPr>
              <a:t> controlled trial. </a:t>
            </a:r>
            <a:r>
              <a:rPr lang="fr-FR" dirty="0">
                <a:ea typeface="Calibri"/>
                <a:cs typeface="Times New Roman"/>
              </a:rPr>
              <a:t>Lancet 2013;382: </a:t>
            </a:r>
            <a:r>
              <a:rPr lang="fr-FR" dirty="0" smtClean="0">
                <a:ea typeface="Calibri"/>
                <a:cs typeface="Times New Roman"/>
              </a:rPr>
              <a:t>1629-37</a:t>
            </a:r>
          </a:p>
          <a:p>
            <a:endParaRPr lang="fr-FR" dirty="0" smtClean="0">
              <a:ea typeface="Calibri"/>
              <a:cs typeface="Times New Roman"/>
            </a:endParaRPr>
          </a:p>
          <a:p>
            <a:r>
              <a:rPr lang="en-US" dirty="0" err="1">
                <a:ea typeface="Calibri"/>
                <a:cs typeface="Times New Roman"/>
              </a:rPr>
              <a:t>Soneji</a:t>
            </a:r>
            <a:r>
              <a:rPr lang="en-US" dirty="0">
                <a:ea typeface="Calibri"/>
                <a:cs typeface="Times New Roman"/>
              </a:rPr>
              <a:t> et al. </a:t>
            </a:r>
            <a:r>
              <a:rPr lang="en-US" dirty="0" smtClean="0">
                <a:ea typeface="Calibri"/>
                <a:cs typeface="Times New Roman"/>
              </a:rPr>
              <a:t>Association </a:t>
            </a:r>
            <a:r>
              <a:rPr lang="en-US" dirty="0">
                <a:ea typeface="Calibri"/>
                <a:cs typeface="Times New Roman"/>
              </a:rPr>
              <a:t>Between Initial Use of e-Cigarettes and </a:t>
            </a:r>
            <a:r>
              <a:rPr lang="en-US" dirty="0" smtClean="0">
                <a:ea typeface="Calibri"/>
                <a:cs typeface="Times New Roman"/>
              </a:rPr>
              <a:t>Subsequent </a:t>
            </a:r>
            <a:r>
              <a:rPr lang="en-US" dirty="0">
                <a:ea typeface="Calibri"/>
                <a:cs typeface="Times New Roman"/>
              </a:rPr>
              <a:t>Cigarette Smoking Among Adolescents and Young Adults: A Systematic Review and Meta-analysis</a:t>
            </a:r>
            <a:r>
              <a:rPr lang="en-US" dirty="0" smtClean="0">
                <a:ea typeface="Calibri"/>
                <a:cs typeface="Times New Roman"/>
              </a:rPr>
              <a:t>.</a:t>
            </a:r>
            <a:r>
              <a:rPr lang="en-US" dirty="0">
                <a:ea typeface="Calibri"/>
                <a:cs typeface="Times New Roman"/>
              </a:rPr>
              <a:t> JAMA Pediatrics. 2017; 171(8):788-797. </a:t>
            </a:r>
          </a:p>
          <a:p>
            <a:endParaRPr lang="fr-FR" dirty="0">
              <a:ea typeface="Calibri"/>
              <a:cs typeface="Times New Roman"/>
            </a:endParaRPr>
          </a:p>
          <a:p>
            <a:endParaRPr lang="en-US" dirty="0"/>
          </a:p>
        </p:txBody>
      </p:sp>
      <p:sp>
        <p:nvSpPr>
          <p:cNvPr id="4" name="Espace réservé du numéro de diapositive 3"/>
          <p:cNvSpPr>
            <a:spLocks noGrp="1"/>
          </p:cNvSpPr>
          <p:nvPr>
            <p:ph type="sldNum" sz="quarter" idx="12"/>
          </p:nvPr>
        </p:nvSpPr>
        <p:spPr/>
        <p:txBody>
          <a:bodyPr/>
          <a:lstStyle/>
          <a:p>
            <a:fld id="{C5F60339-0CB1-4F86-8756-890D85358D73}" type="slidenum">
              <a:rPr lang="en-US" smtClean="0"/>
              <a:t>32</a:t>
            </a:fld>
            <a:endParaRPr lang="en-US"/>
          </a:p>
        </p:txBody>
      </p:sp>
    </p:spTree>
    <p:extLst>
      <p:ext uri="{BB962C8B-B14F-4D97-AF65-F5344CB8AC3E}">
        <p14:creationId xmlns:p14="http://schemas.microsoft.com/office/powerpoint/2010/main" val="2726085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4479925" y="3048000"/>
            <a:ext cx="184150" cy="762000"/>
          </a:xfrm>
          <a:prstGeom prst="rect">
            <a:avLst/>
          </a:prstGeom>
          <a:noFill/>
          <a:ln w="9525">
            <a:noFill/>
            <a:miter lim="800000"/>
            <a:headEnd/>
            <a:tailEnd/>
          </a:ln>
          <a:effectLst/>
        </p:spPr>
        <p:txBody>
          <a:bodyPr wrap="none" lIns="91430" tIns="45715" rIns="91430" bIns="45715">
            <a:spAutoFit/>
          </a:bodyPr>
          <a:lstStyle/>
          <a:p>
            <a:pPr eaLnBrk="0" hangingPunct="0"/>
            <a:endParaRPr lang="fr-FR" sz="4400">
              <a:solidFill>
                <a:schemeClr val="tx2"/>
              </a:solidFill>
              <a:latin typeface="Times New Roman" pitchFamily="18" charset="0"/>
            </a:endParaRPr>
          </a:p>
        </p:txBody>
      </p:sp>
      <p:sp>
        <p:nvSpPr>
          <p:cNvPr id="4099" name="Freeform 3"/>
          <p:cNvSpPr>
            <a:spLocks/>
          </p:cNvSpPr>
          <p:nvPr/>
        </p:nvSpPr>
        <p:spPr bwMode="auto">
          <a:xfrm>
            <a:off x="381000" y="2133600"/>
            <a:ext cx="4233863" cy="3025775"/>
          </a:xfrm>
          <a:custGeom>
            <a:avLst/>
            <a:gdLst>
              <a:gd name="T0" fmla="*/ 682625 w 2667"/>
              <a:gd name="T1" fmla="*/ 134938 h 1906"/>
              <a:gd name="T2" fmla="*/ 979488 w 2667"/>
              <a:gd name="T3" fmla="*/ 411163 h 1906"/>
              <a:gd name="T4" fmla="*/ 1277938 w 2667"/>
              <a:gd name="T5" fmla="*/ 581025 h 1906"/>
              <a:gd name="T6" fmla="*/ 1724025 w 2667"/>
              <a:gd name="T7" fmla="*/ 814388 h 1906"/>
              <a:gd name="T8" fmla="*/ 2085975 w 2667"/>
              <a:gd name="T9" fmla="*/ 1006475 h 1906"/>
              <a:gd name="T10" fmla="*/ 2638425 w 2667"/>
              <a:gd name="T11" fmla="*/ 877888 h 1906"/>
              <a:gd name="T12" fmla="*/ 2871788 w 2667"/>
              <a:gd name="T13" fmla="*/ 750888 h 1906"/>
              <a:gd name="T14" fmla="*/ 3276600 w 2667"/>
              <a:gd name="T15" fmla="*/ 219075 h 1906"/>
              <a:gd name="T16" fmla="*/ 3382963 w 2667"/>
              <a:gd name="T17" fmla="*/ 92075 h 1906"/>
              <a:gd name="T18" fmla="*/ 3681413 w 2667"/>
              <a:gd name="T19" fmla="*/ 6350 h 1906"/>
              <a:gd name="T20" fmla="*/ 3914775 w 2667"/>
              <a:gd name="T21" fmla="*/ 28575 h 1906"/>
              <a:gd name="T22" fmla="*/ 3978275 w 2667"/>
              <a:gd name="T23" fmla="*/ 198438 h 1906"/>
              <a:gd name="T24" fmla="*/ 4105275 w 2667"/>
              <a:gd name="T25" fmla="*/ 601663 h 1906"/>
              <a:gd name="T26" fmla="*/ 4127500 w 2667"/>
              <a:gd name="T27" fmla="*/ 730250 h 1906"/>
              <a:gd name="T28" fmla="*/ 4170363 w 2667"/>
              <a:gd name="T29" fmla="*/ 942975 h 1906"/>
              <a:gd name="T30" fmla="*/ 4233863 w 2667"/>
              <a:gd name="T31" fmla="*/ 1685925 h 1906"/>
              <a:gd name="T32" fmla="*/ 4211638 w 2667"/>
              <a:gd name="T33" fmla="*/ 2686050 h 1906"/>
              <a:gd name="T34" fmla="*/ 3595688 w 2667"/>
              <a:gd name="T35" fmla="*/ 3025775 h 1906"/>
              <a:gd name="T36" fmla="*/ 3190875 w 2667"/>
              <a:gd name="T37" fmla="*/ 2771775 h 1906"/>
              <a:gd name="T38" fmla="*/ 2914650 w 2667"/>
              <a:gd name="T39" fmla="*/ 2324100 h 1906"/>
              <a:gd name="T40" fmla="*/ 2574925 w 2667"/>
              <a:gd name="T41" fmla="*/ 1878013 h 1906"/>
              <a:gd name="T42" fmla="*/ 2255838 w 2667"/>
              <a:gd name="T43" fmla="*/ 1665288 h 1906"/>
              <a:gd name="T44" fmla="*/ 2192338 w 2667"/>
              <a:gd name="T45" fmla="*/ 1601788 h 1906"/>
              <a:gd name="T46" fmla="*/ 1724025 w 2667"/>
              <a:gd name="T47" fmla="*/ 1409700 h 1906"/>
              <a:gd name="T48" fmla="*/ 1277938 w 2667"/>
              <a:gd name="T49" fmla="*/ 1176338 h 1906"/>
              <a:gd name="T50" fmla="*/ 938213 w 2667"/>
              <a:gd name="T51" fmla="*/ 1006475 h 1906"/>
              <a:gd name="T52" fmla="*/ 873125 w 2667"/>
              <a:gd name="T53" fmla="*/ 963613 h 1906"/>
              <a:gd name="T54" fmla="*/ 809625 w 2667"/>
              <a:gd name="T55" fmla="*/ 900113 h 1906"/>
              <a:gd name="T56" fmla="*/ 596900 w 2667"/>
              <a:gd name="T57" fmla="*/ 750888 h 1906"/>
              <a:gd name="T58" fmla="*/ 533400 w 2667"/>
              <a:gd name="T59" fmla="*/ 687388 h 1906"/>
              <a:gd name="T60" fmla="*/ 214313 w 2667"/>
              <a:gd name="T61" fmla="*/ 558800 h 1906"/>
              <a:gd name="T62" fmla="*/ 0 w 2667"/>
              <a:gd name="T63" fmla="*/ 217488 h 190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667" h="1906">
                <a:moveTo>
                  <a:pt x="430" y="85"/>
                </a:moveTo>
                <a:cubicBezTo>
                  <a:pt x="481" y="136"/>
                  <a:pt x="554" y="215"/>
                  <a:pt x="617" y="259"/>
                </a:cubicBezTo>
                <a:cubicBezTo>
                  <a:pt x="675" y="299"/>
                  <a:pt x="745" y="328"/>
                  <a:pt x="805" y="366"/>
                </a:cubicBezTo>
                <a:cubicBezTo>
                  <a:pt x="897" y="423"/>
                  <a:pt x="982" y="479"/>
                  <a:pt x="1086" y="513"/>
                </a:cubicBezTo>
                <a:cubicBezTo>
                  <a:pt x="1156" y="560"/>
                  <a:pt x="1234" y="606"/>
                  <a:pt x="1314" y="634"/>
                </a:cubicBezTo>
                <a:cubicBezTo>
                  <a:pt x="1439" y="618"/>
                  <a:pt x="1543" y="584"/>
                  <a:pt x="1662" y="553"/>
                </a:cubicBezTo>
                <a:cubicBezTo>
                  <a:pt x="1710" y="522"/>
                  <a:pt x="1759" y="503"/>
                  <a:pt x="1809" y="473"/>
                </a:cubicBezTo>
                <a:cubicBezTo>
                  <a:pt x="1894" y="361"/>
                  <a:pt x="1974" y="245"/>
                  <a:pt x="2064" y="138"/>
                </a:cubicBezTo>
                <a:cubicBezTo>
                  <a:pt x="2095" y="101"/>
                  <a:pt x="2087" y="87"/>
                  <a:pt x="2131" y="58"/>
                </a:cubicBezTo>
                <a:cubicBezTo>
                  <a:pt x="2177" y="27"/>
                  <a:pt x="2265" y="18"/>
                  <a:pt x="2319" y="4"/>
                </a:cubicBezTo>
                <a:cubicBezTo>
                  <a:pt x="2368" y="9"/>
                  <a:pt x="2420" y="0"/>
                  <a:pt x="2466" y="18"/>
                </a:cubicBezTo>
                <a:cubicBezTo>
                  <a:pt x="2486" y="26"/>
                  <a:pt x="2503" y="109"/>
                  <a:pt x="2506" y="125"/>
                </a:cubicBezTo>
                <a:cubicBezTo>
                  <a:pt x="2525" y="213"/>
                  <a:pt x="2568" y="290"/>
                  <a:pt x="2586" y="379"/>
                </a:cubicBezTo>
                <a:cubicBezTo>
                  <a:pt x="2591" y="406"/>
                  <a:pt x="2595" y="433"/>
                  <a:pt x="2600" y="460"/>
                </a:cubicBezTo>
                <a:cubicBezTo>
                  <a:pt x="2609" y="505"/>
                  <a:pt x="2627" y="594"/>
                  <a:pt x="2627" y="594"/>
                </a:cubicBezTo>
                <a:cubicBezTo>
                  <a:pt x="2637" y="751"/>
                  <a:pt x="2647" y="906"/>
                  <a:pt x="2667" y="1062"/>
                </a:cubicBezTo>
                <a:cubicBezTo>
                  <a:pt x="2662" y="1272"/>
                  <a:pt x="2665" y="1482"/>
                  <a:pt x="2653" y="1692"/>
                </a:cubicBezTo>
                <a:cubicBezTo>
                  <a:pt x="2644" y="1845"/>
                  <a:pt x="2373" y="1894"/>
                  <a:pt x="2265" y="1906"/>
                </a:cubicBezTo>
                <a:cubicBezTo>
                  <a:pt x="2175" y="1877"/>
                  <a:pt x="2087" y="1803"/>
                  <a:pt x="2010" y="1746"/>
                </a:cubicBezTo>
                <a:cubicBezTo>
                  <a:pt x="1976" y="1639"/>
                  <a:pt x="1891" y="1560"/>
                  <a:pt x="1836" y="1464"/>
                </a:cubicBezTo>
                <a:cubicBezTo>
                  <a:pt x="1770" y="1349"/>
                  <a:pt x="1731" y="1273"/>
                  <a:pt x="1622" y="1183"/>
                </a:cubicBezTo>
                <a:cubicBezTo>
                  <a:pt x="1560" y="1132"/>
                  <a:pt x="1486" y="1095"/>
                  <a:pt x="1421" y="1049"/>
                </a:cubicBezTo>
                <a:cubicBezTo>
                  <a:pt x="1406" y="1038"/>
                  <a:pt x="1398" y="1018"/>
                  <a:pt x="1381" y="1009"/>
                </a:cubicBezTo>
                <a:cubicBezTo>
                  <a:pt x="1289" y="959"/>
                  <a:pt x="1176" y="942"/>
                  <a:pt x="1086" y="888"/>
                </a:cubicBezTo>
                <a:cubicBezTo>
                  <a:pt x="1000" y="837"/>
                  <a:pt x="901" y="772"/>
                  <a:pt x="805" y="741"/>
                </a:cubicBezTo>
                <a:cubicBezTo>
                  <a:pt x="738" y="696"/>
                  <a:pt x="668" y="659"/>
                  <a:pt x="591" y="634"/>
                </a:cubicBezTo>
                <a:cubicBezTo>
                  <a:pt x="577" y="625"/>
                  <a:pt x="563" y="617"/>
                  <a:pt x="550" y="607"/>
                </a:cubicBezTo>
                <a:cubicBezTo>
                  <a:pt x="535" y="595"/>
                  <a:pt x="525" y="578"/>
                  <a:pt x="510" y="567"/>
                </a:cubicBezTo>
                <a:cubicBezTo>
                  <a:pt x="357" y="452"/>
                  <a:pt x="531" y="609"/>
                  <a:pt x="376" y="473"/>
                </a:cubicBezTo>
                <a:cubicBezTo>
                  <a:pt x="362" y="461"/>
                  <a:pt x="352" y="442"/>
                  <a:pt x="336" y="433"/>
                </a:cubicBezTo>
                <a:cubicBezTo>
                  <a:pt x="279" y="401"/>
                  <a:pt x="181" y="401"/>
                  <a:pt x="135" y="352"/>
                </a:cubicBezTo>
                <a:lnTo>
                  <a:pt x="0" y="137"/>
                </a:lnTo>
              </a:path>
            </a:pathLst>
          </a:custGeom>
          <a:noFill/>
          <a:ln w="9525">
            <a:solidFill>
              <a:schemeClr val="tx1"/>
            </a:solidFill>
            <a:round/>
            <a:headEnd/>
            <a:tailEnd/>
          </a:ln>
          <a:effectLst/>
        </p:spPr>
        <p:txBody>
          <a:bodyPr/>
          <a:lstStyle/>
          <a:p>
            <a:endParaRPr lang="fr-FR"/>
          </a:p>
        </p:txBody>
      </p:sp>
      <p:sp>
        <p:nvSpPr>
          <p:cNvPr id="4100" name="Freeform 4"/>
          <p:cNvSpPr>
            <a:spLocks/>
          </p:cNvSpPr>
          <p:nvPr/>
        </p:nvSpPr>
        <p:spPr bwMode="auto">
          <a:xfrm>
            <a:off x="5562600" y="1676400"/>
            <a:ext cx="3127375" cy="4168775"/>
          </a:xfrm>
          <a:custGeom>
            <a:avLst/>
            <a:gdLst>
              <a:gd name="T0" fmla="*/ 212725 w 1970"/>
              <a:gd name="T1" fmla="*/ 0 h 2626"/>
              <a:gd name="T2" fmla="*/ 128588 w 1970"/>
              <a:gd name="T3" fmla="*/ 404813 h 2626"/>
              <a:gd name="T4" fmla="*/ 85725 w 1970"/>
              <a:gd name="T5" fmla="*/ 744538 h 2626"/>
              <a:gd name="T6" fmla="*/ 0 w 1970"/>
              <a:gd name="T7" fmla="*/ 2679700 h 2626"/>
              <a:gd name="T8" fmla="*/ 65088 w 1970"/>
              <a:gd name="T9" fmla="*/ 3890963 h 2626"/>
              <a:gd name="T10" fmla="*/ 595313 w 1970"/>
              <a:gd name="T11" fmla="*/ 4168775 h 2626"/>
              <a:gd name="T12" fmla="*/ 808038 w 1970"/>
              <a:gd name="T13" fmla="*/ 4146550 h 2626"/>
              <a:gd name="T14" fmla="*/ 1020763 w 1970"/>
              <a:gd name="T15" fmla="*/ 3913188 h 2626"/>
              <a:gd name="T16" fmla="*/ 1192213 w 1970"/>
              <a:gd name="T17" fmla="*/ 3678238 h 2626"/>
              <a:gd name="T18" fmla="*/ 1446213 w 1970"/>
              <a:gd name="T19" fmla="*/ 3295650 h 2626"/>
              <a:gd name="T20" fmla="*/ 1638300 w 1970"/>
              <a:gd name="T21" fmla="*/ 3082925 h 2626"/>
              <a:gd name="T22" fmla="*/ 1808163 w 1970"/>
              <a:gd name="T23" fmla="*/ 3019425 h 2626"/>
              <a:gd name="T24" fmla="*/ 1893888 w 1970"/>
              <a:gd name="T25" fmla="*/ 2976563 h 2626"/>
              <a:gd name="T26" fmla="*/ 2254250 w 1970"/>
              <a:gd name="T27" fmla="*/ 2976563 h 2626"/>
              <a:gd name="T28" fmla="*/ 2403475 w 1970"/>
              <a:gd name="T29" fmla="*/ 2976563 h 2626"/>
              <a:gd name="T30" fmla="*/ 3127375 w 1970"/>
              <a:gd name="T31" fmla="*/ 2976563 h 262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970" h="2626">
                <a:moveTo>
                  <a:pt x="134" y="0"/>
                </a:moveTo>
                <a:cubicBezTo>
                  <a:pt x="113" y="88"/>
                  <a:pt x="97" y="161"/>
                  <a:pt x="81" y="255"/>
                </a:cubicBezTo>
                <a:cubicBezTo>
                  <a:pt x="69" y="326"/>
                  <a:pt x="54" y="469"/>
                  <a:pt x="54" y="469"/>
                </a:cubicBezTo>
                <a:cubicBezTo>
                  <a:pt x="48" y="865"/>
                  <a:pt x="69" y="1290"/>
                  <a:pt x="0" y="1688"/>
                </a:cubicBezTo>
                <a:cubicBezTo>
                  <a:pt x="14" y="1942"/>
                  <a:pt x="16" y="2198"/>
                  <a:pt x="41" y="2451"/>
                </a:cubicBezTo>
                <a:cubicBezTo>
                  <a:pt x="52" y="2557"/>
                  <a:pt x="296" y="2610"/>
                  <a:pt x="375" y="2626"/>
                </a:cubicBezTo>
                <a:cubicBezTo>
                  <a:pt x="420" y="2621"/>
                  <a:pt x="465" y="2622"/>
                  <a:pt x="509" y="2612"/>
                </a:cubicBezTo>
                <a:cubicBezTo>
                  <a:pt x="574" y="2597"/>
                  <a:pt x="610" y="2512"/>
                  <a:pt x="643" y="2465"/>
                </a:cubicBezTo>
                <a:cubicBezTo>
                  <a:pt x="658" y="2443"/>
                  <a:pt x="727" y="2360"/>
                  <a:pt x="751" y="2317"/>
                </a:cubicBezTo>
                <a:cubicBezTo>
                  <a:pt x="799" y="2231"/>
                  <a:pt x="847" y="2150"/>
                  <a:pt x="911" y="2076"/>
                </a:cubicBezTo>
                <a:cubicBezTo>
                  <a:pt x="943" y="2039"/>
                  <a:pt x="990" y="1958"/>
                  <a:pt x="1032" y="1942"/>
                </a:cubicBezTo>
                <a:cubicBezTo>
                  <a:pt x="1068" y="1929"/>
                  <a:pt x="1105" y="1919"/>
                  <a:pt x="1139" y="1902"/>
                </a:cubicBezTo>
                <a:cubicBezTo>
                  <a:pt x="1157" y="1893"/>
                  <a:pt x="1173" y="1877"/>
                  <a:pt x="1193" y="1875"/>
                </a:cubicBezTo>
                <a:cubicBezTo>
                  <a:pt x="1268" y="1868"/>
                  <a:pt x="1344" y="1875"/>
                  <a:pt x="1420" y="1875"/>
                </a:cubicBezTo>
                <a:cubicBezTo>
                  <a:pt x="1573" y="1838"/>
                  <a:pt x="1392" y="1872"/>
                  <a:pt x="1514" y="1875"/>
                </a:cubicBezTo>
                <a:cubicBezTo>
                  <a:pt x="1666" y="1879"/>
                  <a:pt x="1818" y="1875"/>
                  <a:pt x="1970" y="1875"/>
                </a:cubicBezTo>
              </a:path>
            </a:pathLst>
          </a:custGeom>
          <a:noFill/>
          <a:ln w="9525">
            <a:solidFill>
              <a:schemeClr val="tx1"/>
            </a:solidFill>
            <a:round/>
            <a:headEnd/>
            <a:tailEnd/>
          </a:ln>
          <a:effectLst/>
        </p:spPr>
        <p:txBody>
          <a:bodyPr/>
          <a:lstStyle/>
          <a:p>
            <a:endParaRPr lang="fr-FR"/>
          </a:p>
        </p:txBody>
      </p:sp>
      <p:sp>
        <p:nvSpPr>
          <p:cNvPr id="4101" name="Freeform 5"/>
          <p:cNvSpPr>
            <a:spLocks/>
          </p:cNvSpPr>
          <p:nvPr/>
        </p:nvSpPr>
        <p:spPr bwMode="auto">
          <a:xfrm>
            <a:off x="5719763" y="1636713"/>
            <a:ext cx="2914650" cy="2636837"/>
          </a:xfrm>
          <a:custGeom>
            <a:avLst/>
            <a:gdLst>
              <a:gd name="T0" fmla="*/ 0 w 1836"/>
              <a:gd name="T1" fmla="*/ 192087 h 1661"/>
              <a:gd name="T2" fmla="*/ 531813 w 1836"/>
              <a:gd name="T3" fmla="*/ 0 h 1661"/>
              <a:gd name="T4" fmla="*/ 808038 w 1836"/>
              <a:gd name="T5" fmla="*/ 22225 h 1661"/>
              <a:gd name="T6" fmla="*/ 873125 w 1836"/>
              <a:gd name="T7" fmla="*/ 42862 h 1661"/>
              <a:gd name="T8" fmla="*/ 936625 w 1836"/>
              <a:gd name="T9" fmla="*/ 171450 h 1661"/>
              <a:gd name="T10" fmla="*/ 1042988 w 1836"/>
              <a:gd name="T11" fmla="*/ 298450 h 1661"/>
              <a:gd name="T12" fmla="*/ 1169988 w 1836"/>
              <a:gd name="T13" fmla="*/ 554037 h 1661"/>
              <a:gd name="T14" fmla="*/ 1212850 w 1836"/>
              <a:gd name="T15" fmla="*/ 681037 h 1661"/>
              <a:gd name="T16" fmla="*/ 1339850 w 1836"/>
              <a:gd name="T17" fmla="*/ 1319212 h 1661"/>
              <a:gd name="T18" fmla="*/ 1362075 w 1836"/>
              <a:gd name="T19" fmla="*/ 1531937 h 1661"/>
              <a:gd name="T20" fmla="*/ 1382713 w 1836"/>
              <a:gd name="T21" fmla="*/ 2190750 h 1661"/>
              <a:gd name="T22" fmla="*/ 1871663 w 1836"/>
              <a:gd name="T23" fmla="*/ 2403475 h 1661"/>
              <a:gd name="T24" fmla="*/ 2317750 w 1836"/>
              <a:gd name="T25" fmla="*/ 2530475 h 1661"/>
              <a:gd name="T26" fmla="*/ 2914650 w 1836"/>
              <a:gd name="T27" fmla="*/ 2636837 h 166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836" h="1661">
                <a:moveTo>
                  <a:pt x="0" y="121"/>
                </a:moveTo>
                <a:cubicBezTo>
                  <a:pt x="68" y="20"/>
                  <a:pt x="221" y="17"/>
                  <a:pt x="335" y="0"/>
                </a:cubicBezTo>
                <a:cubicBezTo>
                  <a:pt x="393" y="5"/>
                  <a:pt x="451" y="7"/>
                  <a:pt x="509" y="14"/>
                </a:cubicBezTo>
                <a:cubicBezTo>
                  <a:pt x="523" y="16"/>
                  <a:pt x="541" y="16"/>
                  <a:pt x="550" y="27"/>
                </a:cubicBezTo>
                <a:cubicBezTo>
                  <a:pt x="570" y="50"/>
                  <a:pt x="575" y="82"/>
                  <a:pt x="590" y="108"/>
                </a:cubicBezTo>
                <a:cubicBezTo>
                  <a:pt x="633" y="186"/>
                  <a:pt x="599" y="111"/>
                  <a:pt x="657" y="188"/>
                </a:cubicBezTo>
                <a:cubicBezTo>
                  <a:pt x="690" y="233"/>
                  <a:pt x="716" y="297"/>
                  <a:pt x="737" y="349"/>
                </a:cubicBezTo>
                <a:cubicBezTo>
                  <a:pt x="748" y="375"/>
                  <a:pt x="764" y="429"/>
                  <a:pt x="764" y="429"/>
                </a:cubicBezTo>
                <a:cubicBezTo>
                  <a:pt x="780" y="562"/>
                  <a:pt x="802" y="703"/>
                  <a:pt x="844" y="831"/>
                </a:cubicBezTo>
                <a:cubicBezTo>
                  <a:pt x="849" y="876"/>
                  <a:pt x="856" y="920"/>
                  <a:pt x="858" y="965"/>
                </a:cubicBezTo>
                <a:cubicBezTo>
                  <a:pt x="865" y="1103"/>
                  <a:pt x="845" y="1244"/>
                  <a:pt x="871" y="1380"/>
                </a:cubicBezTo>
                <a:cubicBezTo>
                  <a:pt x="892" y="1493"/>
                  <a:pt x="1105" y="1504"/>
                  <a:pt x="1179" y="1514"/>
                </a:cubicBezTo>
                <a:cubicBezTo>
                  <a:pt x="1270" y="1551"/>
                  <a:pt x="1365" y="1569"/>
                  <a:pt x="1460" y="1594"/>
                </a:cubicBezTo>
                <a:cubicBezTo>
                  <a:pt x="1584" y="1627"/>
                  <a:pt x="1707" y="1661"/>
                  <a:pt x="1836" y="1661"/>
                </a:cubicBezTo>
              </a:path>
            </a:pathLst>
          </a:custGeom>
          <a:noFill/>
          <a:ln w="9525">
            <a:solidFill>
              <a:schemeClr val="tx1"/>
            </a:solidFill>
            <a:round/>
            <a:headEnd/>
            <a:tailEnd/>
          </a:ln>
          <a:effectLst/>
        </p:spPr>
        <p:txBody>
          <a:bodyPr/>
          <a:lstStyle/>
          <a:p>
            <a:endParaRPr lang="fr-FR"/>
          </a:p>
        </p:txBody>
      </p:sp>
      <p:sp>
        <p:nvSpPr>
          <p:cNvPr id="4102" name="AutoShape 6"/>
          <p:cNvSpPr>
            <a:spLocks noChangeArrowheads="1"/>
          </p:cNvSpPr>
          <p:nvPr/>
        </p:nvSpPr>
        <p:spPr bwMode="auto">
          <a:xfrm rot="5400000">
            <a:off x="2251870" y="2088356"/>
            <a:ext cx="703262" cy="485775"/>
          </a:xfrm>
          <a:prstGeom prst="chevron">
            <a:avLst>
              <a:gd name="adj" fmla="val 36193"/>
            </a:avLst>
          </a:prstGeom>
          <a:solidFill>
            <a:srgbClr val="FF9900"/>
          </a:solidFill>
          <a:ln w="9525">
            <a:solidFill>
              <a:schemeClr val="tx1"/>
            </a:solidFill>
            <a:miter lim="800000"/>
            <a:headEnd/>
            <a:tailEnd/>
          </a:ln>
          <a:effectLst/>
        </p:spPr>
        <p:txBody>
          <a:bodyPr wrap="none" anchor="ctr"/>
          <a:lstStyle/>
          <a:p>
            <a:endParaRPr lang="fr-FR"/>
          </a:p>
        </p:txBody>
      </p:sp>
      <p:sp>
        <p:nvSpPr>
          <p:cNvPr id="4103" name="WordArt 7"/>
          <p:cNvSpPr>
            <a:spLocks noChangeArrowheads="1" noChangeShapeType="1" noTextEdit="1"/>
          </p:cNvSpPr>
          <p:nvPr/>
        </p:nvSpPr>
        <p:spPr bwMode="auto">
          <a:xfrm>
            <a:off x="1331913" y="1268413"/>
            <a:ext cx="1028700" cy="568325"/>
          </a:xfrm>
          <a:prstGeom prst="rect">
            <a:avLst/>
          </a:prstGeom>
        </p:spPr>
        <p:txBody>
          <a:bodyPr wrap="none" fromWordArt="1">
            <a:prstTxWarp prst="textCascadeUp">
              <a:avLst>
                <a:gd name="adj" fmla="val 44444"/>
              </a:avLst>
            </a:prstTxWarp>
            <a:scene3d>
              <a:camera prst="legacyPerspectiveFront">
                <a:rot lat="20519997" lon="1080000" rev="0"/>
              </a:camera>
              <a:lightRig rig="legacyHarsh2" dir="b"/>
            </a:scene3d>
            <a:sp3d extrusionH="430200" prstMaterial="legacyMatte">
              <a:extrusionClr>
                <a:srgbClr val="FF6600"/>
              </a:extrusionClr>
            </a:sp3d>
          </a:bodyPr>
          <a:lstStyle/>
          <a:p>
            <a:pPr algn="ctr"/>
            <a:r>
              <a:rPr lang="fr-FR" sz="2400" kern="10">
                <a:ln w="9525">
                  <a:round/>
                  <a:headEnd/>
                  <a:tailEnd/>
                </a:ln>
                <a:gradFill rotWithShape="1">
                  <a:gsLst>
                    <a:gs pos="0">
                      <a:srgbClr val="FFE701"/>
                    </a:gs>
                    <a:gs pos="100000">
                      <a:srgbClr val="FE3E02"/>
                    </a:gs>
                  </a:gsLst>
                  <a:lin ang="5400000" scaled="1"/>
                </a:gradFill>
                <a:latin typeface="Impact"/>
              </a:rPr>
              <a:t>Nicotine</a:t>
            </a:r>
          </a:p>
        </p:txBody>
      </p:sp>
      <p:sp>
        <p:nvSpPr>
          <p:cNvPr id="4104" name="WordArt 8"/>
          <p:cNvSpPr>
            <a:spLocks noChangeArrowheads="1" noChangeShapeType="1" noTextEdit="1"/>
          </p:cNvSpPr>
          <p:nvPr/>
        </p:nvSpPr>
        <p:spPr bwMode="auto">
          <a:xfrm>
            <a:off x="3419475" y="3141663"/>
            <a:ext cx="647700" cy="361950"/>
          </a:xfrm>
          <a:prstGeom prst="rect">
            <a:avLst/>
          </a:prstGeom>
        </p:spPr>
        <p:txBody>
          <a:bodyPr wrap="none" fromWordArt="1">
            <a:prstTxWarp prst="textPlain">
              <a:avLst>
                <a:gd name="adj" fmla="val 50000"/>
              </a:avLst>
            </a:prstTxWarp>
          </a:bodyPr>
          <a:lstStyle/>
          <a:p>
            <a:pPr algn="ctr"/>
            <a:r>
              <a:rPr lang="fr-FR" sz="2000" kern="10">
                <a:ln w="9525">
                  <a:solidFill>
                    <a:schemeClr val="tx1"/>
                  </a:solidFill>
                  <a:round/>
                  <a:headEnd/>
                  <a:tailEnd/>
                </a:ln>
                <a:solidFill>
                  <a:schemeClr val="accent2"/>
                </a:solidFill>
                <a:latin typeface="Arial Black"/>
              </a:rPr>
              <a:t>MAO</a:t>
            </a:r>
          </a:p>
        </p:txBody>
      </p:sp>
      <p:sp>
        <p:nvSpPr>
          <p:cNvPr id="4105" name="WordArt 9"/>
          <p:cNvSpPr>
            <a:spLocks noChangeArrowheads="1" noChangeShapeType="1" noTextEdit="1"/>
          </p:cNvSpPr>
          <p:nvPr/>
        </p:nvSpPr>
        <p:spPr bwMode="auto">
          <a:xfrm>
            <a:off x="6084888" y="4437063"/>
            <a:ext cx="647700" cy="361950"/>
          </a:xfrm>
          <a:prstGeom prst="rect">
            <a:avLst/>
          </a:prstGeom>
        </p:spPr>
        <p:txBody>
          <a:bodyPr wrap="none" fromWordArt="1">
            <a:prstTxWarp prst="textPlain">
              <a:avLst>
                <a:gd name="adj" fmla="val 50000"/>
              </a:avLst>
            </a:prstTxWarp>
          </a:bodyPr>
          <a:lstStyle/>
          <a:p>
            <a:pPr algn="ctr"/>
            <a:r>
              <a:rPr lang="fr-FR" sz="2000" kern="10">
                <a:ln w="9525">
                  <a:solidFill>
                    <a:srgbClr val="000000"/>
                  </a:solidFill>
                  <a:round/>
                  <a:headEnd/>
                  <a:tailEnd/>
                </a:ln>
                <a:solidFill>
                  <a:schemeClr val="accent2"/>
                </a:solidFill>
                <a:latin typeface="Arial Black"/>
              </a:rPr>
              <a:t>MAO</a:t>
            </a:r>
          </a:p>
        </p:txBody>
      </p:sp>
      <p:sp>
        <p:nvSpPr>
          <p:cNvPr id="4106" name="WordArt 10"/>
          <p:cNvSpPr>
            <a:spLocks noChangeArrowheads="1" noChangeShapeType="1" noTextEdit="1"/>
          </p:cNvSpPr>
          <p:nvPr/>
        </p:nvSpPr>
        <p:spPr bwMode="auto">
          <a:xfrm>
            <a:off x="4876800" y="2514600"/>
            <a:ext cx="296863" cy="365125"/>
          </a:xfrm>
          <a:prstGeom prst="rect">
            <a:avLst/>
          </a:prstGeom>
        </p:spPr>
        <p:txBody>
          <a:bodyPr wrap="none" fromWordArt="1">
            <a:prstTxWarp prst="textPlain">
              <a:avLst>
                <a:gd name="adj" fmla="val 50000"/>
              </a:avLst>
            </a:prstTxWarp>
          </a:bodyPr>
          <a:lstStyle/>
          <a:p>
            <a:pPr algn="ctr"/>
            <a:r>
              <a:rPr lang="fr-FR" sz="2400" kern="10">
                <a:ln w="9525">
                  <a:solidFill>
                    <a:schemeClr val="tx1"/>
                  </a:solidFill>
                  <a:round/>
                  <a:headEnd/>
                  <a:tailEnd/>
                </a:ln>
                <a:solidFill>
                  <a:srgbClr val="FF0000"/>
                </a:solidFill>
                <a:effectLst>
                  <a:outerShdw dist="35921" dir="2700000" algn="ctr" rotWithShape="0">
                    <a:srgbClr val="C0C0C0"/>
                  </a:outerShdw>
                </a:effectLst>
                <a:latin typeface="Impact"/>
              </a:rPr>
              <a:t>NA</a:t>
            </a:r>
          </a:p>
        </p:txBody>
      </p:sp>
      <p:sp>
        <p:nvSpPr>
          <p:cNvPr id="4107" name="WordArt 11"/>
          <p:cNvSpPr>
            <a:spLocks noChangeArrowheads="1" noChangeShapeType="1" noTextEdit="1"/>
          </p:cNvSpPr>
          <p:nvPr/>
        </p:nvSpPr>
        <p:spPr bwMode="auto">
          <a:xfrm>
            <a:off x="4724400" y="3657600"/>
            <a:ext cx="320675" cy="365125"/>
          </a:xfrm>
          <a:prstGeom prst="rect">
            <a:avLst/>
          </a:prstGeom>
        </p:spPr>
        <p:txBody>
          <a:bodyPr wrap="none" fromWordArt="1">
            <a:prstTxWarp prst="textPlain">
              <a:avLst>
                <a:gd name="adj" fmla="val 50000"/>
              </a:avLst>
            </a:prstTxWarp>
          </a:bodyPr>
          <a:lstStyle/>
          <a:p>
            <a:pPr algn="ctr"/>
            <a:r>
              <a:rPr lang="fr-FR" sz="2400" kern="10">
                <a:ln w="9525">
                  <a:solidFill>
                    <a:schemeClr val="tx1"/>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DA</a:t>
            </a:r>
          </a:p>
        </p:txBody>
      </p:sp>
      <p:sp>
        <p:nvSpPr>
          <p:cNvPr id="4108" name="WordArt 12"/>
          <p:cNvSpPr>
            <a:spLocks noChangeArrowheads="1" noChangeShapeType="1" noTextEdit="1"/>
          </p:cNvSpPr>
          <p:nvPr/>
        </p:nvSpPr>
        <p:spPr bwMode="auto">
          <a:xfrm>
            <a:off x="4648200" y="4724400"/>
            <a:ext cx="465138" cy="365125"/>
          </a:xfrm>
          <a:prstGeom prst="rect">
            <a:avLst/>
          </a:prstGeom>
        </p:spPr>
        <p:txBody>
          <a:bodyPr wrap="none" fromWordArt="1">
            <a:prstTxWarp prst="textPlain">
              <a:avLst>
                <a:gd name="adj" fmla="val 50000"/>
              </a:avLst>
            </a:prstTxWarp>
          </a:bodyPr>
          <a:lstStyle/>
          <a:p>
            <a:pPr algn="ctr"/>
            <a:r>
              <a:rPr lang="fr-FR" sz="2400" kern="10">
                <a:ln w="9525">
                  <a:solidFill>
                    <a:schemeClr val="tx1"/>
                  </a:solidFill>
                  <a:round/>
                  <a:headEnd/>
                  <a:tailEnd/>
                </a:ln>
                <a:solidFill>
                  <a:schemeClr val="accent1"/>
                </a:solidFill>
                <a:effectLst>
                  <a:outerShdw dist="35921" dir="2700000" algn="ctr" rotWithShape="0">
                    <a:srgbClr val="C0C0C0"/>
                  </a:outerShdw>
                </a:effectLst>
                <a:latin typeface="Impact"/>
              </a:rPr>
              <a:t>5HT</a:t>
            </a:r>
          </a:p>
        </p:txBody>
      </p:sp>
      <p:sp>
        <p:nvSpPr>
          <p:cNvPr id="4109" name="AutoShape 13"/>
          <p:cNvSpPr>
            <a:spLocks noChangeArrowheads="1"/>
          </p:cNvSpPr>
          <p:nvPr/>
        </p:nvSpPr>
        <p:spPr bwMode="auto">
          <a:xfrm>
            <a:off x="5257800" y="3581400"/>
            <a:ext cx="155575" cy="485775"/>
          </a:xfrm>
          <a:prstGeom prst="rightArrow">
            <a:avLst>
              <a:gd name="adj1" fmla="val 50000"/>
              <a:gd name="adj2" fmla="val 25000"/>
            </a:avLst>
          </a:prstGeom>
          <a:solidFill>
            <a:srgbClr val="FFCC00"/>
          </a:solidFill>
          <a:ln w="9525">
            <a:solidFill>
              <a:schemeClr val="tx1"/>
            </a:solidFill>
            <a:miter lim="800000"/>
            <a:headEnd/>
            <a:tailEnd/>
          </a:ln>
          <a:effectLst/>
        </p:spPr>
        <p:txBody>
          <a:bodyPr wrap="none" anchor="ctr"/>
          <a:lstStyle/>
          <a:p>
            <a:endParaRPr lang="fr-FR"/>
          </a:p>
        </p:txBody>
      </p:sp>
      <p:sp>
        <p:nvSpPr>
          <p:cNvPr id="4110" name="AutoShape 14"/>
          <p:cNvSpPr>
            <a:spLocks noChangeArrowheads="1"/>
          </p:cNvSpPr>
          <p:nvPr/>
        </p:nvSpPr>
        <p:spPr bwMode="auto">
          <a:xfrm>
            <a:off x="5334000" y="2514600"/>
            <a:ext cx="182563" cy="485775"/>
          </a:xfrm>
          <a:prstGeom prst="rightArrow">
            <a:avLst>
              <a:gd name="adj1" fmla="val 50000"/>
              <a:gd name="adj2" fmla="val 25000"/>
            </a:avLst>
          </a:prstGeom>
          <a:solidFill>
            <a:srgbClr val="FF0000"/>
          </a:solidFill>
          <a:ln w="9525">
            <a:solidFill>
              <a:schemeClr val="tx1"/>
            </a:solidFill>
            <a:miter lim="800000"/>
            <a:headEnd/>
            <a:tailEnd/>
          </a:ln>
          <a:effectLst/>
        </p:spPr>
        <p:txBody>
          <a:bodyPr wrap="none" anchor="ctr"/>
          <a:lstStyle/>
          <a:p>
            <a:endParaRPr lang="fr-FR"/>
          </a:p>
        </p:txBody>
      </p:sp>
      <p:sp>
        <p:nvSpPr>
          <p:cNvPr id="4111" name="AutoShape 15"/>
          <p:cNvSpPr>
            <a:spLocks noChangeArrowheads="1"/>
          </p:cNvSpPr>
          <p:nvPr/>
        </p:nvSpPr>
        <p:spPr bwMode="auto">
          <a:xfrm>
            <a:off x="5181600" y="4953000"/>
            <a:ext cx="155575" cy="485775"/>
          </a:xfrm>
          <a:prstGeom prst="rightArrow">
            <a:avLst>
              <a:gd name="adj1" fmla="val 50000"/>
              <a:gd name="adj2" fmla="val 25000"/>
            </a:avLst>
          </a:prstGeom>
          <a:solidFill>
            <a:schemeClr val="accent1"/>
          </a:solidFill>
          <a:ln w="9525">
            <a:solidFill>
              <a:schemeClr val="tx1"/>
            </a:solidFill>
            <a:miter lim="800000"/>
            <a:headEnd/>
            <a:tailEnd/>
          </a:ln>
          <a:effectLst/>
        </p:spPr>
        <p:txBody>
          <a:bodyPr wrap="none" anchor="ctr"/>
          <a:lstStyle/>
          <a:p>
            <a:endParaRPr lang="fr-FR"/>
          </a:p>
        </p:txBody>
      </p:sp>
      <p:sp>
        <p:nvSpPr>
          <p:cNvPr id="4112" name="AutoShape 16"/>
          <p:cNvSpPr>
            <a:spLocks noChangeArrowheads="1"/>
          </p:cNvSpPr>
          <p:nvPr/>
        </p:nvSpPr>
        <p:spPr bwMode="auto">
          <a:xfrm rot="10260000" flipH="1">
            <a:off x="4191000" y="4343400"/>
            <a:ext cx="228600" cy="1214438"/>
          </a:xfrm>
          <a:prstGeom prst="curvedLeftArrow">
            <a:avLst>
              <a:gd name="adj1" fmla="val 106250"/>
              <a:gd name="adj2" fmla="val 212500"/>
              <a:gd name="adj3" fmla="val 33333"/>
            </a:avLst>
          </a:prstGeom>
          <a:solidFill>
            <a:schemeClr val="accent1"/>
          </a:solidFill>
          <a:ln w="9525">
            <a:solidFill>
              <a:schemeClr val="tx1"/>
            </a:solidFill>
            <a:miter lim="800000"/>
            <a:headEnd/>
            <a:tailEnd/>
          </a:ln>
          <a:effectLst/>
        </p:spPr>
        <p:txBody>
          <a:bodyPr wrap="none" anchor="ctr"/>
          <a:lstStyle/>
          <a:p>
            <a:endParaRPr lang="fr-FR"/>
          </a:p>
        </p:txBody>
      </p:sp>
      <p:sp>
        <p:nvSpPr>
          <p:cNvPr id="4113" name="AutoShape 17"/>
          <p:cNvSpPr>
            <a:spLocks noChangeArrowheads="1"/>
          </p:cNvSpPr>
          <p:nvPr/>
        </p:nvSpPr>
        <p:spPr bwMode="auto">
          <a:xfrm rot="17901270" flipV="1">
            <a:off x="4554537" y="3598863"/>
            <a:ext cx="182563" cy="1214438"/>
          </a:xfrm>
          <a:prstGeom prst="curvedLeftArrow">
            <a:avLst>
              <a:gd name="adj1" fmla="val 133043"/>
              <a:gd name="adj2" fmla="val 266086"/>
              <a:gd name="adj3" fmla="val 33333"/>
            </a:avLst>
          </a:prstGeom>
          <a:solidFill>
            <a:srgbClr val="FFCC00"/>
          </a:solidFill>
          <a:ln w="9525">
            <a:solidFill>
              <a:schemeClr val="tx1"/>
            </a:solidFill>
            <a:miter lim="800000"/>
            <a:headEnd/>
            <a:tailEnd/>
          </a:ln>
          <a:effectLst/>
        </p:spPr>
        <p:txBody>
          <a:bodyPr wrap="none" anchor="ctr"/>
          <a:lstStyle/>
          <a:p>
            <a:endParaRPr lang="fr-FR"/>
          </a:p>
        </p:txBody>
      </p:sp>
      <p:sp>
        <p:nvSpPr>
          <p:cNvPr id="4114" name="AutoShape 18"/>
          <p:cNvSpPr>
            <a:spLocks noChangeArrowheads="1"/>
          </p:cNvSpPr>
          <p:nvPr/>
        </p:nvSpPr>
        <p:spPr bwMode="auto">
          <a:xfrm rot="6120000">
            <a:off x="4002088" y="2170112"/>
            <a:ext cx="209550" cy="1050925"/>
          </a:xfrm>
          <a:prstGeom prst="curvedLeftArrow">
            <a:avLst>
              <a:gd name="adj1" fmla="val 100303"/>
              <a:gd name="adj2" fmla="val 200606"/>
              <a:gd name="adj3" fmla="val 33333"/>
            </a:avLst>
          </a:prstGeom>
          <a:solidFill>
            <a:srgbClr val="FF0000"/>
          </a:solidFill>
          <a:ln w="9525">
            <a:solidFill>
              <a:schemeClr val="tx1"/>
            </a:solidFill>
            <a:miter lim="800000"/>
            <a:headEnd/>
            <a:tailEnd/>
          </a:ln>
          <a:effectLst/>
        </p:spPr>
        <p:txBody>
          <a:bodyPr wrap="none" anchor="ctr"/>
          <a:lstStyle/>
          <a:p>
            <a:endParaRPr lang="fr-FR"/>
          </a:p>
        </p:txBody>
      </p:sp>
      <p:sp>
        <p:nvSpPr>
          <p:cNvPr id="4115" name="Text Box 19"/>
          <p:cNvSpPr txBox="1">
            <a:spLocks noChangeArrowheads="1"/>
          </p:cNvSpPr>
          <p:nvPr/>
        </p:nvSpPr>
        <p:spPr bwMode="auto">
          <a:xfrm>
            <a:off x="327737" y="188913"/>
            <a:ext cx="3302167" cy="461655"/>
          </a:xfrm>
          <a:prstGeom prst="rect">
            <a:avLst/>
          </a:prstGeom>
          <a:noFill/>
          <a:ln w="9525">
            <a:noFill/>
            <a:miter lim="800000"/>
            <a:headEnd/>
            <a:tailEnd/>
          </a:ln>
          <a:effectLst/>
        </p:spPr>
        <p:txBody>
          <a:bodyPr wrap="none" lIns="91430" tIns="45715" rIns="91430" bIns="45715">
            <a:spAutoFit/>
          </a:bodyPr>
          <a:lstStyle/>
          <a:p>
            <a:pPr algn="ctr" eaLnBrk="0" hangingPunct="0"/>
            <a:r>
              <a:rPr lang="en-US" sz="2400" b="1" u="sng" dirty="0" err="1" smtClean="0"/>
              <a:t>Neurone</a:t>
            </a:r>
            <a:r>
              <a:rPr lang="en-US" sz="2400" b="1" u="sng" dirty="0" smtClean="0"/>
              <a:t> </a:t>
            </a:r>
            <a:r>
              <a:rPr lang="en-US" sz="2400" b="1" u="sng" dirty="0" err="1" smtClean="0"/>
              <a:t>pré-synaptique</a:t>
            </a:r>
            <a:endParaRPr lang="en-US" sz="2400" b="1" dirty="0"/>
          </a:p>
        </p:txBody>
      </p:sp>
      <p:sp>
        <p:nvSpPr>
          <p:cNvPr id="4116" name="Text Box 20"/>
          <p:cNvSpPr txBox="1">
            <a:spLocks noChangeArrowheads="1"/>
          </p:cNvSpPr>
          <p:nvPr/>
        </p:nvSpPr>
        <p:spPr bwMode="auto">
          <a:xfrm>
            <a:off x="5565060" y="420688"/>
            <a:ext cx="3433612" cy="461655"/>
          </a:xfrm>
          <a:prstGeom prst="rect">
            <a:avLst/>
          </a:prstGeom>
          <a:noFill/>
          <a:ln w="9525">
            <a:noFill/>
            <a:miter lim="800000"/>
            <a:headEnd/>
            <a:tailEnd/>
          </a:ln>
          <a:effectLst/>
        </p:spPr>
        <p:txBody>
          <a:bodyPr wrap="none" lIns="91430" tIns="45715" rIns="91430" bIns="45715">
            <a:spAutoFit/>
          </a:bodyPr>
          <a:lstStyle/>
          <a:p>
            <a:pPr algn="ctr" eaLnBrk="0" hangingPunct="0"/>
            <a:r>
              <a:rPr lang="en-US" sz="2400" b="1" u="sng" dirty="0" err="1" smtClean="0"/>
              <a:t>Neurone</a:t>
            </a:r>
            <a:r>
              <a:rPr lang="en-US" sz="2400" b="1" u="sng" dirty="0" smtClean="0"/>
              <a:t> post-</a:t>
            </a:r>
            <a:r>
              <a:rPr lang="en-US" sz="2400" b="1" u="sng" dirty="0" err="1" smtClean="0"/>
              <a:t>synaptique</a:t>
            </a:r>
            <a:endParaRPr lang="en-US" sz="2400" b="1" u="sng" dirty="0"/>
          </a:p>
        </p:txBody>
      </p:sp>
      <p:sp>
        <p:nvSpPr>
          <p:cNvPr id="4118" name="Freeform 22"/>
          <p:cNvSpPr>
            <a:spLocks/>
          </p:cNvSpPr>
          <p:nvPr/>
        </p:nvSpPr>
        <p:spPr bwMode="auto">
          <a:xfrm>
            <a:off x="3657600" y="0"/>
            <a:ext cx="2012950" cy="1787525"/>
          </a:xfrm>
          <a:custGeom>
            <a:avLst/>
            <a:gdLst>
              <a:gd name="T0" fmla="*/ 2005013 w 1268"/>
              <a:gd name="T1" fmla="*/ 581025 h 1126"/>
              <a:gd name="T2" fmla="*/ 1963738 w 1268"/>
              <a:gd name="T3" fmla="*/ 1066800 h 1126"/>
              <a:gd name="T4" fmla="*/ 1879600 w 1268"/>
              <a:gd name="T5" fmla="*/ 1316038 h 1126"/>
              <a:gd name="T6" fmla="*/ 1533525 w 1268"/>
              <a:gd name="T7" fmla="*/ 1703388 h 1126"/>
              <a:gd name="T8" fmla="*/ 1409700 w 1268"/>
              <a:gd name="T9" fmla="*/ 1787525 h 1126"/>
              <a:gd name="T10" fmla="*/ 701675 w 1268"/>
              <a:gd name="T11" fmla="*/ 1689100 h 1126"/>
              <a:gd name="T12" fmla="*/ 384175 w 1268"/>
              <a:gd name="T13" fmla="*/ 1301750 h 1126"/>
              <a:gd name="T14" fmla="*/ 92075 w 1268"/>
              <a:gd name="T15" fmla="*/ 858838 h 1126"/>
              <a:gd name="T16" fmla="*/ 203200 w 1268"/>
              <a:gd name="T17" fmla="*/ 304800 h 1126"/>
              <a:gd name="T18" fmla="*/ 425450 w 1268"/>
              <a:gd name="T19" fmla="*/ 207963 h 1126"/>
              <a:gd name="T20" fmla="*/ 577850 w 1268"/>
              <a:gd name="T21" fmla="*/ 111125 h 1126"/>
              <a:gd name="T22" fmla="*/ 660400 w 1268"/>
              <a:gd name="T23" fmla="*/ 26988 h 1126"/>
              <a:gd name="T24" fmla="*/ 688975 w 1268"/>
              <a:gd name="T25" fmla="*/ 0 h 1126"/>
              <a:gd name="T26" fmla="*/ 938213 w 1268"/>
              <a:gd name="T27" fmla="*/ 55563 h 1126"/>
              <a:gd name="T28" fmla="*/ 1492250 w 1268"/>
              <a:gd name="T29" fmla="*/ 207963 h 1126"/>
              <a:gd name="T30" fmla="*/ 1768475 w 1268"/>
              <a:gd name="T31" fmla="*/ 276225 h 1126"/>
              <a:gd name="T32" fmla="*/ 1811338 w 1268"/>
              <a:gd name="T33" fmla="*/ 304800 h 1126"/>
              <a:gd name="T34" fmla="*/ 1852613 w 1268"/>
              <a:gd name="T35" fmla="*/ 317500 h 1126"/>
              <a:gd name="T36" fmla="*/ 1879600 w 1268"/>
              <a:gd name="T37" fmla="*/ 360363 h 1126"/>
              <a:gd name="T38" fmla="*/ 2005013 w 1268"/>
              <a:gd name="T39" fmla="*/ 581025 h 11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268" h="1126">
                <a:moveTo>
                  <a:pt x="1263" y="366"/>
                </a:moveTo>
                <a:cubicBezTo>
                  <a:pt x="1259" y="470"/>
                  <a:pt x="1268" y="573"/>
                  <a:pt x="1237" y="672"/>
                </a:cubicBezTo>
                <a:cubicBezTo>
                  <a:pt x="1231" y="715"/>
                  <a:pt x="1215" y="798"/>
                  <a:pt x="1184" y="829"/>
                </a:cubicBezTo>
                <a:cubicBezTo>
                  <a:pt x="1155" y="923"/>
                  <a:pt x="1054" y="1030"/>
                  <a:pt x="966" y="1073"/>
                </a:cubicBezTo>
                <a:cubicBezTo>
                  <a:pt x="944" y="1106"/>
                  <a:pt x="923" y="1107"/>
                  <a:pt x="888" y="1126"/>
                </a:cubicBezTo>
                <a:cubicBezTo>
                  <a:pt x="734" y="1119"/>
                  <a:pt x="588" y="1113"/>
                  <a:pt x="442" y="1064"/>
                </a:cubicBezTo>
                <a:cubicBezTo>
                  <a:pt x="368" y="990"/>
                  <a:pt x="299" y="908"/>
                  <a:pt x="242" y="820"/>
                </a:cubicBezTo>
                <a:cubicBezTo>
                  <a:pt x="181" y="727"/>
                  <a:pt x="140" y="618"/>
                  <a:pt x="58" y="541"/>
                </a:cubicBezTo>
                <a:cubicBezTo>
                  <a:pt x="24" y="434"/>
                  <a:pt x="0" y="231"/>
                  <a:pt x="128" y="192"/>
                </a:cubicBezTo>
                <a:cubicBezTo>
                  <a:pt x="160" y="170"/>
                  <a:pt x="231" y="140"/>
                  <a:pt x="268" y="131"/>
                </a:cubicBezTo>
                <a:cubicBezTo>
                  <a:pt x="300" y="109"/>
                  <a:pt x="334" y="97"/>
                  <a:pt x="364" y="70"/>
                </a:cubicBezTo>
                <a:cubicBezTo>
                  <a:pt x="382" y="53"/>
                  <a:pt x="398" y="35"/>
                  <a:pt x="416" y="17"/>
                </a:cubicBezTo>
                <a:cubicBezTo>
                  <a:pt x="422" y="11"/>
                  <a:pt x="434" y="0"/>
                  <a:pt x="434" y="0"/>
                </a:cubicBezTo>
                <a:cubicBezTo>
                  <a:pt x="488" y="11"/>
                  <a:pt x="538" y="24"/>
                  <a:pt x="591" y="35"/>
                </a:cubicBezTo>
                <a:cubicBezTo>
                  <a:pt x="701" y="88"/>
                  <a:pt x="819" y="117"/>
                  <a:pt x="940" y="131"/>
                </a:cubicBezTo>
                <a:cubicBezTo>
                  <a:pt x="996" y="148"/>
                  <a:pt x="1056" y="160"/>
                  <a:pt x="1114" y="174"/>
                </a:cubicBezTo>
                <a:cubicBezTo>
                  <a:pt x="1123" y="180"/>
                  <a:pt x="1131" y="187"/>
                  <a:pt x="1141" y="192"/>
                </a:cubicBezTo>
                <a:cubicBezTo>
                  <a:pt x="1149" y="196"/>
                  <a:pt x="1160" y="194"/>
                  <a:pt x="1167" y="200"/>
                </a:cubicBezTo>
                <a:cubicBezTo>
                  <a:pt x="1175" y="207"/>
                  <a:pt x="1177" y="219"/>
                  <a:pt x="1184" y="227"/>
                </a:cubicBezTo>
                <a:cubicBezTo>
                  <a:pt x="1220" y="272"/>
                  <a:pt x="1263" y="304"/>
                  <a:pt x="1263" y="366"/>
                </a:cubicBezTo>
                <a:close/>
              </a:path>
            </a:pathLst>
          </a:custGeom>
          <a:solidFill>
            <a:srgbClr val="FFFF99"/>
          </a:solidFill>
          <a:ln w="9525">
            <a:solidFill>
              <a:schemeClr val="tx1"/>
            </a:solidFill>
            <a:round/>
            <a:headEnd/>
            <a:tailEnd/>
          </a:ln>
          <a:effectLst/>
        </p:spPr>
        <p:txBody>
          <a:bodyPr/>
          <a:lstStyle/>
          <a:p>
            <a:endParaRPr lang="fr-FR"/>
          </a:p>
        </p:txBody>
      </p:sp>
      <p:sp>
        <p:nvSpPr>
          <p:cNvPr id="4119" name="Text Box 23"/>
          <p:cNvSpPr txBox="1">
            <a:spLocks noChangeArrowheads="1"/>
          </p:cNvSpPr>
          <p:nvPr/>
        </p:nvSpPr>
        <p:spPr bwMode="auto">
          <a:xfrm>
            <a:off x="4140200" y="333375"/>
            <a:ext cx="713637" cy="461655"/>
          </a:xfrm>
          <a:prstGeom prst="rect">
            <a:avLst/>
          </a:prstGeom>
          <a:noFill/>
          <a:ln w="9525">
            <a:noFill/>
            <a:miter lim="800000"/>
            <a:headEnd/>
            <a:tailEnd/>
          </a:ln>
          <a:effectLst/>
        </p:spPr>
        <p:txBody>
          <a:bodyPr wrap="none" lIns="91430" tIns="45715" rIns="91430" bIns="45715">
            <a:spAutoFit/>
          </a:bodyPr>
          <a:lstStyle/>
          <a:p>
            <a:pPr eaLnBrk="0" hangingPunct="0"/>
            <a:r>
              <a:rPr lang="en-US" sz="2400" dirty="0" err="1" smtClean="0">
                <a:latin typeface="Times New Roman" pitchFamily="18" charset="0"/>
              </a:rPr>
              <a:t>Glie</a:t>
            </a:r>
            <a:endParaRPr lang="en-US" sz="2400" dirty="0">
              <a:latin typeface="Times New Roman" pitchFamily="18" charset="0"/>
            </a:endParaRPr>
          </a:p>
        </p:txBody>
      </p:sp>
      <p:sp>
        <p:nvSpPr>
          <p:cNvPr id="4120" name="AutoShape 24"/>
          <p:cNvSpPr>
            <a:spLocks noChangeArrowheads="1"/>
          </p:cNvSpPr>
          <p:nvPr/>
        </p:nvSpPr>
        <p:spPr bwMode="auto">
          <a:xfrm rot="5400000">
            <a:off x="2420144" y="2834482"/>
            <a:ext cx="365125" cy="484187"/>
          </a:xfrm>
          <a:prstGeom prst="chevron">
            <a:avLst>
              <a:gd name="adj" fmla="val 25000"/>
            </a:avLst>
          </a:prstGeom>
          <a:solidFill>
            <a:schemeClr val="accent1"/>
          </a:solidFill>
          <a:ln w="9525">
            <a:solidFill>
              <a:schemeClr val="tx1"/>
            </a:solidFill>
            <a:miter lim="800000"/>
            <a:headEnd/>
            <a:tailEnd/>
          </a:ln>
          <a:effectLst/>
        </p:spPr>
        <p:txBody>
          <a:bodyPr wrap="none" anchor="ctr"/>
          <a:lstStyle/>
          <a:p>
            <a:endParaRPr lang="fr-FR"/>
          </a:p>
        </p:txBody>
      </p:sp>
      <p:sp>
        <p:nvSpPr>
          <p:cNvPr id="4121" name="Text Box 25"/>
          <p:cNvSpPr txBox="1">
            <a:spLocks noChangeArrowheads="1"/>
          </p:cNvSpPr>
          <p:nvPr/>
        </p:nvSpPr>
        <p:spPr bwMode="auto">
          <a:xfrm>
            <a:off x="1258888" y="2635250"/>
            <a:ext cx="1250950" cy="822325"/>
          </a:xfrm>
          <a:prstGeom prst="rect">
            <a:avLst/>
          </a:prstGeom>
          <a:noFill/>
          <a:ln w="9525">
            <a:noFill/>
            <a:miter lim="800000"/>
            <a:headEnd/>
            <a:tailEnd/>
          </a:ln>
          <a:effectLst/>
        </p:spPr>
        <p:txBody>
          <a:bodyPr wrap="none" lIns="91430" tIns="45715" rIns="91430" bIns="45715">
            <a:spAutoFit/>
          </a:bodyPr>
          <a:lstStyle/>
          <a:p>
            <a:pPr eaLnBrk="0" hangingPunct="0"/>
            <a:r>
              <a:rPr lang="en-US" sz="2400" b="1"/>
              <a:t>nAchR </a:t>
            </a:r>
          </a:p>
          <a:p>
            <a:pPr eaLnBrk="0" hangingPunct="0"/>
            <a:r>
              <a:rPr lang="en-US" sz="2400" b="1">
                <a:sym typeface="Symbol" pitchFamily="18" charset="2"/>
              </a:rPr>
              <a:t>42</a:t>
            </a:r>
          </a:p>
        </p:txBody>
      </p:sp>
      <p:sp>
        <p:nvSpPr>
          <p:cNvPr id="4122" name="AutoShape 26"/>
          <p:cNvSpPr>
            <a:spLocks noChangeArrowheads="1"/>
          </p:cNvSpPr>
          <p:nvPr/>
        </p:nvSpPr>
        <p:spPr bwMode="auto">
          <a:xfrm rot="6572368">
            <a:off x="3144043" y="4399757"/>
            <a:ext cx="360363" cy="247650"/>
          </a:xfrm>
          <a:prstGeom prst="flowChartOnlineStorage">
            <a:avLst/>
          </a:prstGeom>
          <a:solidFill>
            <a:srgbClr val="99FF99"/>
          </a:solidFill>
          <a:ln w="9525">
            <a:solidFill>
              <a:schemeClr val="tx1"/>
            </a:solidFill>
            <a:miter lim="800000"/>
            <a:headEnd/>
            <a:tailEnd/>
          </a:ln>
          <a:effectLst/>
        </p:spPr>
        <p:txBody>
          <a:bodyPr wrap="none" anchor="ctr"/>
          <a:lstStyle/>
          <a:p>
            <a:endParaRPr lang="fr-FR"/>
          </a:p>
        </p:txBody>
      </p:sp>
      <p:sp>
        <p:nvSpPr>
          <p:cNvPr id="4123" name="Text Box 27"/>
          <p:cNvSpPr txBox="1">
            <a:spLocks noChangeArrowheads="1"/>
          </p:cNvSpPr>
          <p:nvPr/>
        </p:nvSpPr>
        <p:spPr bwMode="auto">
          <a:xfrm>
            <a:off x="3124200" y="3698875"/>
            <a:ext cx="1201738" cy="457200"/>
          </a:xfrm>
          <a:prstGeom prst="rect">
            <a:avLst/>
          </a:prstGeom>
          <a:noFill/>
          <a:ln w="9525">
            <a:noFill/>
            <a:miter lim="800000"/>
            <a:headEnd/>
            <a:tailEnd/>
          </a:ln>
          <a:effectLst/>
        </p:spPr>
        <p:txBody>
          <a:bodyPr lIns="91430" tIns="45715" rIns="91430" bIns="45715">
            <a:spAutoFit/>
          </a:bodyPr>
          <a:lstStyle/>
          <a:p>
            <a:pPr eaLnBrk="0" hangingPunct="0"/>
            <a:r>
              <a:rPr lang="fr-FR" sz="2400" b="1">
                <a:latin typeface="Times New Roman" pitchFamily="18" charset="0"/>
              </a:rPr>
              <a:t>COMT</a:t>
            </a:r>
            <a:endParaRPr lang="fr-FR" sz="2400">
              <a:latin typeface="Times New Roman" pitchFamily="18" charset="0"/>
            </a:endParaRPr>
          </a:p>
        </p:txBody>
      </p:sp>
      <p:sp>
        <p:nvSpPr>
          <p:cNvPr id="4124" name="Line 28"/>
          <p:cNvSpPr>
            <a:spLocks noChangeShapeType="1"/>
          </p:cNvSpPr>
          <p:nvPr/>
        </p:nvSpPr>
        <p:spPr bwMode="auto">
          <a:xfrm flipH="1">
            <a:off x="381000" y="2438400"/>
            <a:ext cx="0" cy="990600"/>
          </a:xfrm>
          <a:prstGeom prst="line">
            <a:avLst/>
          </a:prstGeom>
          <a:noFill/>
          <a:ln w="9525">
            <a:solidFill>
              <a:schemeClr val="tx1"/>
            </a:solidFill>
            <a:round/>
            <a:headEnd/>
            <a:tailEnd/>
          </a:ln>
          <a:effectLst/>
        </p:spPr>
        <p:txBody>
          <a:bodyPr wrap="none" anchor="ctr"/>
          <a:lstStyle/>
          <a:p>
            <a:endParaRPr lang="fr-FR"/>
          </a:p>
        </p:txBody>
      </p:sp>
      <p:sp>
        <p:nvSpPr>
          <p:cNvPr id="4125" name="Line 29"/>
          <p:cNvSpPr>
            <a:spLocks noChangeShapeType="1"/>
          </p:cNvSpPr>
          <p:nvPr/>
        </p:nvSpPr>
        <p:spPr bwMode="auto">
          <a:xfrm flipH="1" flipV="1">
            <a:off x="0" y="2286000"/>
            <a:ext cx="381000" cy="1066800"/>
          </a:xfrm>
          <a:prstGeom prst="line">
            <a:avLst/>
          </a:prstGeom>
          <a:noFill/>
          <a:ln w="9525">
            <a:solidFill>
              <a:schemeClr val="tx1"/>
            </a:solidFill>
            <a:round/>
            <a:headEnd/>
            <a:tailEnd/>
          </a:ln>
          <a:effectLst/>
        </p:spPr>
        <p:txBody>
          <a:bodyPr wrap="none" anchor="ctr"/>
          <a:lstStyle/>
          <a:p>
            <a:endParaRPr lang="fr-FR"/>
          </a:p>
        </p:txBody>
      </p:sp>
      <p:sp>
        <p:nvSpPr>
          <p:cNvPr id="4126" name="AutoShape 30"/>
          <p:cNvSpPr>
            <a:spLocks noChangeArrowheads="1"/>
          </p:cNvSpPr>
          <p:nvPr/>
        </p:nvSpPr>
        <p:spPr bwMode="auto">
          <a:xfrm rot="57360">
            <a:off x="381000" y="2895600"/>
            <a:ext cx="360363" cy="323850"/>
          </a:xfrm>
          <a:prstGeom prst="flowChartOnlineStorage">
            <a:avLst/>
          </a:prstGeom>
          <a:solidFill>
            <a:srgbClr val="CCFFFF"/>
          </a:solidFill>
          <a:ln w="9525">
            <a:solidFill>
              <a:schemeClr val="tx1"/>
            </a:solidFill>
            <a:miter lim="800000"/>
            <a:headEnd/>
            <a:tailEnd/>
          </a:ln>
          <a:effectLst/>
        </p:spPr>
        <p:txBody>
          <a:bodyPr wrap="none" anchor="ctr"/>
          <a:lstStyle/>
          <a:p>
            <a:endParaRPr lang="fr-FR"/>
          </a:p>
        </p:txBody>
      </p:sp>
      <p:sp>
        <p:nvSpPr>
          <p:cNvPr id="4127" name="Line 31"/>
          <p:cNvSpPr>
            <a:spLocks noChangeShapeType="1"/>
          </p:cNvSpPr>
          <p:nvPr/>
        </p:nvSpPr>
        <p:spPr bwMode="auto">
          <a:xfrm flipH="1" flipV="1">
            <a:off x="762000" y="3276600"/>
            <a:ext cx="228600" cy="381000"/>
          </a:xfrm>
          <a:prstGeom prst="line">
            <a:avLst/>
          </a:prstGeom>
          <a:noFill/>
          <a:ln w="9525">
            <a:solidFill>
              <a:schemeClr val="tx1"/>
            </a:solidFill>
            <a:round/>
            <a:headEnd/>
            <a:tailEnd type="triangle" w="med" len="med"/>
          </a:ln>
          <a:effectLst/>
        </p:spPr>
        <p:txBody>
          <a:bodyPr wrap="none" anchor="ctr"/>
          <a:lstStyle/>
          <a:p>
            <a:endParaRPr lang="fr-FR"/>
          </a:p>
        </p:txBody>
      </p:sp>
      <p:sp>
        <p:nvSpPr>
          <p:cNvPr id="4128" name="Line 32"/>
          <p:cNvSpPr>
            <a:spLocks noChangeShapeType="1"/>
          </p:cNvSpPr>
          <p:nvPr/>
        </p:nvSpPr>
        <p:spPr bwMode="auto">
          <a:xfrm>
            <a:off x="1978820" y="4341226"/>
            <a:ext cx="1066800" cy="0"/>
          </a:xfrm>
          <a:prstGeom prst="line">
            <a:avLst/>
          </a:prstGeom>
          <a:noFill/>
          <a:ln w="9525">
            <a:solidFill>
              <a:schemeClr val="tx1"/>
            </a:solidFill>
            <a:round/>
            <a:headEnd/>
            <a:tailEnd type="triangle" w="med" len="med"/>
          </a:ln>
          <a:effectLst/>
        </p:spPr>
        <p:txBody>
          <a:bodyPr wrap="none" anchor="ctr"/>
          <a:lstStyle/>
          <a:p>
            <a:endParaRPr lang="fr-FR"/>
          </a:p>
        </p:txBody>
      </p:sp>
      <p:sp>
        <p:nvSpPr>
          <p:cNvPr id="4129" name="AutoShape 33"/>
          <p:cNvSpPr>
            <a:spLocks noChangeArrowheads="1"/>
          </p:cNvSpPr>
          <p:nvPr/>
        </p:nvSpPr>
        <p:spPr bwMode="auto">
          <a:xfrm rot="-10512692">
            <a:off x="5580063" y="2636838"/>
            <a:ext cx="338137" cy="284162"/>
          </a:xfrm>
          <a:prstGeom prst="flowChartOnlineStorage">
            <a:avLst/>
          </a:prstGeom>
          <a:solidFill>
            <a:srgbClr val="FF0000"/>
          </a:solidFill>
          <a:ln w="9525">
            <a:solidFill>
              <a:schemeClr val="tx1"/>
            </a:solidFill>
            <a:miter lim="800000"/>
            <a:headEnd/>
            <a:tailEnd/>
          </a:ln>
          <a:effectLst/>
        </p:spPr>
        <p:txBody>
          <a:bodyPr wrap="none" anchor="ctr"/>
          <a:lstStyle/>
          <a:p>
            <a:endParaRPr lang="fr-FR"/>
          </a:p>
        </p:txBody>
      </p:sp>
      <p:sp>
        <p:nvSpPr>
          <p:cNvPr id="4130" name="AutoShape 34"/>
          <p:cNvSpPr>
            <a:spLocks noChangeArrowheads="1"/>
          </p:cNvSpPr>
          <p:nvPr/>
        </p:nvSpPr>
        <p:spPr bwMode="auto">
          <a:xfrm rot="-10512692">
            <a:off x="5508625" y="3716338"/>
            <a:ext cx="338138" cy="284162"/>
          </a:xfrm>
          <a:prstGeom prst="flowChartOnlineStorage">
            <a:avLst/>
          </a:prstGeom>
          <a:solidFill>
            <a:srgbClr val="FFCC00"/>
          </a:solidFill>
          <a:ln w="9525">
            <a:solidFill>
              <a:schemeClr val="tx1"/>
            </a:solidFill>
            <a:miter lim="800000"/>
            <a:headEnd/>
            <a:tailEnd/>
          </a:ln>
          <a:effectLst/>
        </p:spPr>
        <p:txBody>
          <a:bodyPr wrap="none" anchor="ctr"/>
          <a:lstStyle/>
          <a:p>
            <a:endParaRPr lang="fr-FR"/>
          </a:p>
        </p:txBody>
      </p:sp>
      <p:sp>
        <p:nvSpPr>
          <p:cNvPr id="4131" name="AutoShape 35"/>
          <p:cNvSpPr>
            <a:spLocks noChangeArrowheads="1"/>
          </p:cNvSpPr>
          <p:nvPr/>
        </p:nvSpPr>
        <p:spPr bwMode="auto">
          <a:xfrm rot="-10512692">
            <a:off x="5435600" y="5084763"/>
            <a:ext cx="338138" cy="284162"/>
          </a:xfrm>
          <a:prstGeom prst="flowChartOnlineStorage">
            <a:avLst/>
          </a:prstGeom>
          <a:solidFill>
            <a:schemeClr val="accent1"/>
          </a:solidFill>
          <a:ln w="9525">
            <a:solidFill>
              <a:schemeClr val="tx1"/>
            </a:solidFill>
            <a:miter lim="800000"/>
            <a:headEnd/>
            <a:tailEnd/>
          </a:ln>
          <a:effectLst/>
        </p:spPr>
        <p:txBody>
          <a:bodyPr wrap="none" anchor="ctr"/>
          <a:lstStyle/>
          <a:p>
            <a:endParaRPr lang="fr-FR"/>
          </a:p>
        </p:txBody>
      </p:sp>
      <p:sp>
        <p:nvSpPr>
          <p:cNvPr id="4132" name="Text Box 36"/>
          <p:cNvSpPr txBox="1">
            <a:spLocks noChangeArrowheads="1"/>
          </p:cNvSpPr>
          <p:nvPr/>
        </p:nvSpPr>
        <p:spPr bwMode="auto">
          <a:xfrm>
            <a:off x="373063" y="3902075"/>
            <a:ext cx="1550966" cy="1314862"/>
          </a:xfrm>
          <a:prstGeom prst="rect">
            <a:avLst/>
          </a:prstGeom>
          <a:noFill/>
          <a:ln w="9525">
            <a:noFill/>
            <a:miter lim="800000"/>
            <a:headEnd/>
            <a:tailEnd/>
          </a:ln>
          <a:effectLst/>
        </p:spPr>
        <p:txBody>
          <a:bodyPr wrap="none" lIns="82945" tIns="41473" rIns="82945" bIns="41473">
            <a:spAutoFit/>
          </a:bodyPr>
          <a:lstStyle/>
          <a:p>
            <a:pPr defTabSz="828675" eaLnBrk="0" hangingPunct="0"/>
            <a:r>
              <a:rPr lang="fr-FR" sz="1600" dirty="0" smtClean="0">
                <a:cs typeface="Arial" charset="0"/>
              </a:rPr>
              <a:t>Modulation </a:t>
            </a:r>
          </a:p>
          <a:p>
            <a:pPr defTabSz="828675" eaLnBrk="0" hangingPunct="0"/>
            <a:r>
              <a:rPr lang="fr-FR" sz="1600" dirty="0">
                <a:cs typeface="Arial" charset="0"/>
              </a:rPr>
              <a:t>d</a:t>
            </a:r>
            <a:r>
              <a:rPr lang="fr-FR" sz="1600" dirty="0" smtClean="0">
                <a:cs typeface="Arial" charset="0"/>
              </a:rPr>
              <a:t>es </a:t>
            </a:r>
            <a:r>
              <a:rPr lang="fr-FR" sz="1600" dirty="0" err="1" smtClean="0">
                <a:cs typeface="Arial" charset="0"/>
              </a:rPr>
              <a:t>neurons</a:t>
            </a:r>
            <a:r>
              <a:rPr lang="fr-FR" sz="1600" dirty="0" smtClean="0">
                <a:cs typeface="Arial" charset="0"/>
              </a:rPr>
              <a:t> DA</a:t>
            </a:r>
            <a:r>
              <a:rPr lang="fr-FR" sz="2200" dirty="0" smtClean="0">
                <a:cs typeface="Arial" charset="0"/>
              </a:rPr>
              <a:t>:</a:t>
            </a:r>
            <a:endParaRPr lang="fr-FR" sz="2200" dirty="0">
              <a:cs typeface="Arial" charset="0"/>
            </a:endParaRPr>
          </a:p>
          <a:p>
            <a:pPr defTabSz="828675" eaLnBrk="0" hangingPunct="0"/>
            <a:r>
              <a:rPr lang="fr-FR" sz="1400" dirty="0" err="1" smtClean="0">
                <a:cs typeface="Arial" charset="0"/>
              </a:rPr>
              <a:t>Interneurons</a:t>
            </a:r>
            <a:endParaRPr lang="fr-FR" sz="1400" dirty="0" smtClean="0">
              <a:cs typeface="Arial" charset="0"/>
            </a:endParaRPr>
          </a:p>
          <a:p>
            <a:pPr defTabSz="828675" eaLnBrk="0" hangingPunct="0"/>
            <a:r>
              <a:rPr lang="fr-FR" sz="1400" dirty="0" err="1" smtClean="0">
                <a:solidFill>
                  <a:schemeClr val="accent2"/>
                </a:solidFill>
                <a:cs typeface="Arial" charset="0"/>
              </a:rPr>
              <a:t>GABAergiques</a:t>
            </a:r>
            <a:r>
              <a:rPr lang="fr-FR" sz="1400" dirty="0" smtClean="0">
                <a:solidFill>
                  <a:schemeClr val="accent2"/>
                </a:solidFill>
                <a:cs typeface="Arial" charset="0"/>
              </a:rPr>
              <a:t>,</a:t>
            </a:r>
            <a:r>
              <a:rPr lang="fr-FR" sz="1400" dirty="0" smtClean="0">
                <a:cs typeface="Arial" charset="0"/>
              </a:rPr>
              <a:t> </a:t>
            </a:r>
            <a:endParaRPr lang="fr-FR" sz="1400" dirty="0">
              <a:cs typeface="Arial" charset="0"/>
            </a:endParaRPr>
          </a:p>
          <a:p>
            <a:pPr defTabSz="828675" eaLnBrk="0" hangingPunct="0"/>
            <a:r>
              <a:rPr lang="fr-FR" sz="1400" dirty="0" err="1" smtClean="0">
                <a:solidFill>
                  <a:schemeClr val="accent2"/>
                </a:solidFill>
                <a:cs typeface="Arial" charset="0"/>
              </a:rPr>
              <a:t>glutamatergiques</a:t>
            </a:r>
            <a:endParaRPr lang="fr-FR" sz="1400" dirty="0">
              <a:solidFill>
                <a:schemeClr val="accent2"/>
              </a:solidFill>
              <a:cs typeface="Arial" charset="0"/>
            </a:endParaRPr>
          </a:p>
        </p:txBody>
      </p:sp>
      <p:sp>
        <p:nvSpPr>
          <p:cNvPr id="4133" name="Text Box 37"/>
          <p:cNvSpPr txBox="1">
            <a:spLocks noChangeArrowheads="1"/>
          </p:cNvSpPr>
          <p:nvPr/>
        </p:nvSpPr>
        <p:spPr bwMode="auto">
          <a:xfrm>
            <a:off x="4643438" y="887413"/>
            <a:ext cx="1023937" cy="523875"/>
          </a:xfrm>
          <a:prstGeom prst="rect">
            <a:avLst/>
          </a:prstGeom>
          <a:noFill/>
          <a:ln w="9525">
            <a:noFill/>
            <a:miter lim="800000"/>
            <a:headEnd/>
            <a:tailEnd/>
          </a:ln>
          <a:effectLst/>
        </p:spPr>
        <p:txBody>
          <a:bodyPr wrap="none" lIns="82945" tIns="41473" rIns="82945" bIns="41473">
            <a:spAutoFit/>
          </a:bodyPr>
          <a:lstStyle/>
          <a:p>
            <a:pPr defTabSz="828675" eaLnBrk="0" hangingPunct="0"/>
            <a:r>
              <a:rPr lang="fr-FR" sz="2900" b="1">
                <a:solidFill>
                  <a:srgbClr val="000099"/>
                </a:solidFill>
                <a:cs typeface="Arial" charset="0"/>
              </a:rPr>
              <a:t>MAO</a:t>
            </a:r>
          </a:p>
        </p:txBody>
      </p:sp>
      <p:sp>
        <p:nvSpPr>
          <p:cNvPr id="4134" name="WordArt 38"/>
          <p:cNvSpPr>
            <a:spLocks noChangeArrowheads="1" noChangeShapeType="1" noTextEdit="1"/>
          </p:cNvSpPr>
          <p:nvPr/>
        </p:nvSpPr>
        <p:spPr bwMode="auto">
          <a:xfrm>
            <a:off x="2484438" y="1125538"/>
            <a:ext cx="1247775" cy="476250"/>
          </a:xfrm>
          <a:prstGeom prst="rect">
            <a:avLst/>
          </a:prstGeom>
        </p:spPr>
        <p:txBody>
          <a:bodyPr wrap="none" fromWordArt="1">
            <a:prstTxWarp prst="textSlantUp">
              <a:avLst>
                <a:gd name="adj" fmla="val 32056"/>
              </a:avLst>
            </a:prstTxWarp>
          </a:bodyPr>
          <a:lstStyle/>
          <a:p>
            <a:pPr algn="ctr"/>
            <a:r>
              <a:rPr lang="fr-FR" sz="2000" kern="1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Franklin Gothic Medium"/>
              </a:rPr>
              <a:t>Varenicline</a:t>
            </a:r>
          </a:p>
        </p:txBody>
      </p:sp>
      <p:sp>
        <p:nvSpPr>
          <p:cNvPr id="4135" name="WordArt 39"/>
          <p:cNvSpPr>
            <a:spLocks noChangeArrowheads="1" noChangeShapeType="1" noTextEdit="1"/>
          </p:cNvSpPr>
          <p:nvPr/>
        </p:nvSpPr>
        <p:spPr bwMode="auto">
          <a:xfrm>
            <a:off x="7019925" y="1484313"/>
            <a:ext cx="1400175" cy="409575"/>
          </a:xfrm>
          <a:prstGeom prst="rect">
            <a:avLst/>
          </a:prstGeom>
        </p:spPr>
        <p:txBody>
          <a:bodyPr wrap="none" fromWordArt="1">
            <a:prstTxWarp prst="textPlain">
              <a:avLst>
                <a:gd name="adj" fmla="val 50000"/>
              </a:avLst>
            </a:prstTxWarp>
          </a:bodyPr>
          <a:lstStyle/>
          <a:p>
            <a:pPr algn="ctr"/>
            <a:r>
              <a:rPr lang="fr-FR" sz="2400" kern="1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Unicode MS"/>
                <a:ea typeface="Arial Unicode MS"/>
                <a:cs typeface="Arial Unicode MS"/>
              </a:rPr>
              <a:t>Bupropion</a:t>
            </a:r>
          </a:p>
        </p:txBody>
      </p:sp>
      <p:sp>
        <p:nvSpPr>
          <p:cNvPr id="4136" name="Line 40"/>
          <p:cNvSpPr>
            <a:spLocks noChangeShapeType="1"/>
          </p:cNvSpPr>
          <p:nvPr/>
        </p:nvSpPr>
        <p:spPr bwMode="auto">
          <a:xfrm flipH="1">
            <a:off x="4572000" y="1989138"/>
            <a:ext cx="2808288" cy="503237"/>
          </a:xfrm>
          <a:prstGeom prst="line">
            <a:avLst/>
          </a:prstGeom>
          <a:noFill/>
          <a:ln w="9525">
            <a:solidFill>
              <a:schemeClr val="tx1"/>
            </a:solidFill>
            <a:prstDash val="dash"/>
            <a:round/>
            <a:headEnd/>
            <a:tailEnd type="triangle" w="med" len="med"/>
          </a:ln>
          <a:effectLst/>
        </p:spPr>
        <p:txBody>
          <a:bodyPr/>
          <a:lstStyle/>
          <a:p>
            <a:endParaRPr lang="fr-FR"/>
          </a:p>
        </p:txBody>
      </p:sp>
      <p:sp>
        <p:nvSpPr>
          <p:cNvPr id="4137" name="Line 41"/>
          <p:cNvSpPr>
            <a:spLocks noChangeShapeType="1"/>
          </p:cNvSpPr>
          <p:nvPr/>
        </p:nvSpPr>
        <p:spPr bwMode="auto">
          <a:xfrm flipH="1">
            <a:off x="5003800" y="2133600"/>
            <a:ext cx="2663825" cy="2087563"/>
          </a:xfrm>
          <a:prstGeom prst="line">
            <a:avLst/>
          </a:prstGeom>
          <a:noFill/>
          <a:ln w="9525">
            <a:solidFill>
              <a:schemeClr val="tx1"/>
            </a:solidFill>
            <a:prstDash val="dash"/>
            <a:round/>
            <a:headEnd/>
            <a:tailEnd type="triangle" w="med" len="med"/>
          </a:ln>
          <a:effectLst/>
        </p:spPr>
        <p:txBody>
          <a:bodyPr/>
          <a:lstStyle/>
          <a:p>
            <a:endParaRPr lang="fr-FR"/>
          </a:p>
        </p:txBody>
      </p:sp>
      <p:sp>
        <p:nvSpPr>
          <p:cNvPr id="4138" name="Text Box 42"/>
          <p:cNvSpPr txBox="1">
            <a:spLocks noChangeArrowheads="1"/>
          </p:cNvSpPr>
          <p:nvPr/>
        </p:nvSpPr>
        <p:spPr bwMode="auto">
          <a:xfrm>
            <a:off x="7885113" y="1844675"/>
            <a:ext cx="269875" cy="376238"/>
          </a:xfrm>
          <a:prstGeom prst="rect">
            <a:avLst/>
          </a:prstGeom>
          <a:noFill/>
          <a:ln w="9525">
            <a:solidFill>
              <a:srgbClr val="FF0000"/>
            </a:solidFill>
            <a:miter lim="800000"/>
            <a:headEnd/>
            <a:tailEnd/>
          </a:ln>
          <a:effectLst/>
        </p:spPr>
        <p:txBody>
          <a:bodyPr>
            <a:spAutoFit/>
          </a:bodyPr>
          <a:lstStyle/>
          <a:p>
            <a:r>
              <a:rPr lang="fr-FR"/>
              <a:t>-</a:t>
            </a:r>
          </a:p>
        </p:txBody>
      </p:sp>
      <p:sp>
        <p:nvSpPr>
          <p:cNvPr id="46" name="Espace réservé du numéro de diapositive 45"/>
          <p:cNvSpPr>
            <a:spLocks noGrp="1"/>
          </p:cNvSpPr>
          <p:nvPr>
            <p:ph type="sldNum" sz="quarter" idx="12"/>
          </p:nvPr>
        </p:nvSpPr>
        <p:spPr/>
        <p:txBody>
          <a:bodyPr/>
          <a:lstStyle/>
          <a:p>
            <a:pPr>
              <a:defRPr/>
            </a:pPr>
            <a:fld id="{D8CED114-99ED-4864-84D9-0DF6F2F3606F}" type="slidenum">
              <a:rPr lang="fr-FR" smtClean="0"/>
              <a:pPr>
                <a:defRPr/>
              </a:pPr>
              <a:t>4</a:t>
            </a:fld>
            <a:endParaRPr lang="fr-FR" dirty="0"/>
          </a:p>
        </p:txBody>
      </p:sp>
      <p:sp>
        <p:nvSpPr>
          <p:cNvPr id="2" name="Rectangle 1"/>
          <p:cNvSpPr/>
          <p:nvPr/>
        </p:nvSpPr>
        <p:spPr>
          <a:xfrm>
            <a:off x="3230563" y="5856432"/>
            <a:ext cx="5459412" cy="646331"/>
          </a:xfrm>
          <a:prstGeom prst="rect">
            <a:avLst/>
          </a:prstGeom>
        </p:spPr>
        <p:txBody>
          <a:bodyPr wrap="square">
            <a:spAutoFit/>
          </a:bodyPr>
          <a:lstStyle/>
          <a:p>
            <a:r>
              <a:rPr lang="en-US" dirty="0"/>
              <a:t>Synapse </a:t>
            </a:r>
            <a:r>
              <a:rPr lang="en-US" dirty="0" err="1" smtClean="0"/>
              <a:t>noradrénergique</a:t>
            </a:r>
            <a:r>
              <a:rPr lang="en-US" dirty="0" smtClean="0"/>
              <a:t>/</a:t>
            </a:r>
            <a:r>
              <a:rPr lang="en-US" dirty="0" err="1" smtClean="0"/>
              <a:t>dopaminergique</a:t>
            </a:r>
            <a:r>
              <a:rPr lang="en-US" dirty="0" smtClean="0"/>
              <a:t>/</a:t>
            </a:r>
            <a:r>
              <a:rPr lang="en-US" dirty="0" err="1" smtClean="0"/>
              <a:t>sérotoninergique</a:t>
            </a:r>
            <a:endParaRPr lang="en-US" dirty="0"/>
          </a:p>
        </p:txBody>
      </p:sp>
    </p:spTree>
    <p:extLst>
      <p:ext uri="{BB962C8B-B14F-4D97-AF65-F5344CB8AC3E}">
        <p14:creationId xmlns:p14="http://schemas.microsoft.com/office/powerpoint/2010/main" val="37473846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pPr eaLnBrk="1" hangingPunct="1"/>
            <a:r>
              <a:rPr lang="fr-FR" dirty="0" smtClean="0"/>
              <a:t>La nicotine ou les traitements de substitution nicotinique (TSN)</a:t>
            </a:r>
          </a:p>
        </p:txBody>
      </p:sp>
      <p:sp>
        <p:nvSpPr>
          <p:cNvPr id="7171" name="Rectangle 3"/>
          <p:cNvSpPr>
            <a:spLocks noGrp="1" noChangeArrowheads="1"/>
          </p:cNvSpPr>
          <p:nvPr>
            <p:ph type="body" idx="1"/>
          </p:nvPr>
        </p:nvSpPr>
        <p:spPr>
          <a:xfrm>
            <a:off x="457200" y="1600200"/>
            <a:ext cx="8229600" cy="3629000"/>
          </a:xfrm>
        </p:spPr>
        <p:txBody>
          <a:bodyPr>
            <a:normAutofit lnSpcReduction="10000"/>
          </a:bodyPr>
          <a:lstStyle/>
          <a:p>
            <a:pPr eaLnBrk="1" hangingPunct="1">
              <a:lnSpc>
                <a:spcPct val="80000"/>
              </a:lnSpc>
              <a:buFontTx/>
              <a:buNone/>
            </a:pPr>
            <a:r>
              <a:rPr lang="fr-FR" sz="2400" dirty="0" smtClean="0"/>
              <a:t>Agissent sur tous les récepteurs nicotiniques cholinergiques (</a:t>
            </a:r>
            <a:r>
              <a:rPr lang="fr-FR" sz="2400" dirty="0" err="1" smtClean="0"/>
              <a:t>RNAch</a:t>
            </a:r>
            <a:r>
              <a:rPr lang="fr-FR" sz="2400" dirty="0" smtClean="0"/>
              <a:t>)</a:t>
            </a:r>
          </a:p>
          <a:p>
            <a:pPr eaLnBrk="1" hangingPunct="1">
              <a:lnSpc>
                <a:spcPct val="80000"/>
              </a:lnSpc>
            </a:pPr>
            <a:r>
              <a:rPr lang="fr-FR" sz="2400" dirty="0" smtClean="0"/>
              <a:t>les sous-classes </a:t>
            </a:r>
            <a:r>
              <a:rPr lang="fr-FR" sz="2400" dirty="0" smtClean="0">
                <a:sym typeface="Symbol" pitchFamily="18" charset="2"/>
              </a:rPr>
              <a:t></a:t>
            </a:r>
            <a:r>
              <a:rPr lang="fr-FR" sz="2400" dirty="0" smtClean="0"/>
              <a:t>4</a:t>
            </a:r>
            <a:r>
              <a:rPr lang="fr-FR" sz="2400" dirty="0" smtClean="0">
                <a:sym typeface="Symbol" pitchFamily="18" charset="2"/>
              </a:rPr>
              <a:t></a:t>
            </a:r>
            <a:r>
              <a:rPr lang="fr-FR" sz="2400" dirty="0" smtClean="0"/>
              <a:t>2 et </a:t>
            </a:r>
            <a:r>
              <a:rPr lang="fr-FR" sz="2400" dirty="0" smtClean="0">
                <a:sym typeface="Symbol" pitchFamily="18" charset="2"/>
              </a:rPr>
              <a:t></a:t>
            </a:r>
            <a:r>
              <a:rPr lang="fr-FR" sz="2400" dirty="0" smtClean="0"/>
              <a:t>7 sont considérés comme ayant des rôles majeurs dans les effets centraux de la nicotine </a:t>
            </a:r>
            <a:r>
              <a:rPr lang="fr-FR" sz="2400" dirty="0" smtClean="0">
                <a:sym typeface="Symbol" pitchFamily="18" charset="2"/>
              </a:rPr>
              <a:t> </a:t>
            </a:r>
            <a:r>
              <a:rPr lang="fr-FR" sz="2400" dirty="0" smtClean="0">
                <a:solidFill>
                  <a:srgbClr val="0000FF"/>
                </a:solidFill>
                <a:sym typeface="Symbol" pitchFamily="18" charset="2"/>
              </a:rPr>
              <a:t>libération de noradrénaline, dopamine, sérotonine</a:t>
            </a:r>
          </a:p>
          <a:p>
            <a:pPr eaLnBrk="1" hangingPunct="1">
              <a:lnSpc>
                <a:spcPct val="80000"/>
              </a:lnSpc>
            </a:pPr>
            <a:endParaRPr lang="fr-FR" sz="2400" dirty="0" smtClean="0">
              <a:solidFill>
                <a:srgbClr val="0000FF"/>
              </a:solidFill>
              <a:sym typeface="Symbol" pitchFamily="18" charset="2"/>
            </a:endParaRPr>
          </a:p>
          <a:p>
            <a:pPr eaLnBrk="1" hangingPunct="1">
              <a:lnSpc>
                <a:spcPct val="80000"/>
              </a:lnSpc>
            </a:pPr>
            <a:r>
              <a:rPr lang="fr-FR" sz="2400" u="sng" dirty="0" smtClean="0"/>
              <a:t>Formes galéniques des TSN </a:t>
            </a:r>
            <a:r>
              <a:rPr lang="fr-FR" sz="2400" dirty="0" smtClean="0"/>
              <a:t>en France: dispositifs transdermiques, gommes à mâcher, pastilles, comprimés à sucer, </a:t>
            </a:r>
            <a:r>
              <a:rPr lang="fr-FR" sz="2400" dirty="0" err="1" smtClean="0"/>
              <a:t>inhaleur</a:t>
            </a:r>
            <a:r>
              <a:rPr lang="fr-FR" sz="2400" dirty="0" smtClean="0"/>
              <a:t>, spray buccal  </a:t>
            </a:r>
          </a:p>
          <a:p>
            <a:pPr eaLnBrk="1" hangingPunct="1">
              <a:lnSpc>
                <a:spcPct val="80000"/>
              </a:lnSpc>
            </a:pPr>
            <a:r>
              <a:rPr lang="fr-FR" sz="2400" b="1" dirty="0" smtClean="0">
                <a:solidFill>
                  <a:srgbClr val="0000FF"/>
                </a:solidFill>
              </a:rPr>
              <a:t>Efficacité de la combinaison de 2 formes à voie d’administration différente (timbre + formes à absorption buccale) &gt; un seul TSN.</a:t>
            </a:r>
          </a:p>
        </p:txBody>
      </p:sp>
      <p:sp>
        <p:nvSpPr>
          <p:cNvPr id="7172" name="Text Box 4"/>
          <p:cNvSpPr txBox="1">
            <a:spLocks noChangeArrowheads="1"/>
          </p:cNvSpPr>
          <p:nvPr/>
        </p:nvSpPr>
        <p:spPr bwMode="auto">
          <a:xfrm>
            <a:off x="500034" y="5357826"/>
            <a:ext cx="7585075" cy="984885"/>
          </a:xfrm>
          <a:prstGeom prst="rect">
            <a:avLst/>
          </a:prstGeom>
          <a:noFill/>
          <a:ln w="9525">
            <a:noFill/>
            <a:miter lim="800000"/>
            <a:headEnd/>
            <a:tailEnd/>
          </a:ln>
          <a:effectLst/>
        </p:spPr>
        <p:txBody>
          <a:bodyPr>
            <a:spAutoFit/>
          </a:bodyPr>
          <a:lstStyle/>
          <a:p>
            <a:r>
              <a:rPr lang="fr-FR" sz="1400" b="1" dirty="0">
                <a:solidFill>
                  <a:srgbClr val="0033CC"/>
                </a:solidFill>
              </a:rPr>
              <a:t>Méta-analyse sur l’efficacité des TSN:</a:t>
            </a:r>
          </a:p>
          <a:p>
            <a:r>
              <a:rPr lang="fr-FR" sz="1200" dirty="0"/>
              <a:t>Stead LF, </a:t>
            </a:r>
            <a:r>
              <a:rPr lang="fr-FR" sz="1200" dirty="0" err="1"/>
              <a:t>Perera</a:t>
            </a:r>
            <a:r>
              <a:rPr lang="fr-FR" sz="1200" dirty="0"/>
              <a:t> R, </a:t>
            </a:r>
            <a:r>
              <a:rPr lang="fr-FR" sz="1200" dirty="0" err="1"/>
              <a:t>Bullen</a:t>
            </a:r>
            <a:r>
              <a:rPr lang="fr-FR" sz="1200" dirty="0"/>
              <a:t> C, </a:t>
            </a:r>
            <a:r>
              <a:rPr lang="fr-FR" sz="1200" dirty="0" err="1"/>
              <a:t>Mant</a:t>
            </a:r>
            <a:r>
              <a:rPr lang="fr-FR" sz="1200" dirty="0"/>
              <a:t> D, Lancaster T. Nicotine replacement </a:t>
            </a:r>
            <a:r>
              <a:rPr lang="fr-FR" sz="1200" dirty="0" err="1"/>
              <a:t>therapy</a:t>
            </a:r>
            <a:r>
              <a:rPr lang="fr-FR" sz="1200" dirty="0"/>
              <a:t> </a:t>
            </a:r>
          </a:p>
          <a:p>
            <a:r>
              <a:rPr lang="fr-FR" sz="1200" dirty="0"/>
              <a:t>for smoking cessation. Cochrane </a:t>
            </a:r>
            <a:r>
              <a:rPr lang="fr-FR" sz="1200" dirty="0" err="1"/>
              <a:t>Database</a:t>
            </a:r>
            <a:r>
              <a:rPr lang="fr-FR" sz="1200" dirty="0"/>
              <a:t> of </a:t>
            </a:r>
            <a:r>
              <a:rPr lang="fr-FR" sz="1200" dirty="0" err="1"/>
              <a:t>Systematic</a:t>
            </a:r>
            <a:r>
              <a:rPr lang="fr-FR" sz="1200" dirty="0"/>
              <a:t> </a:t>
            </a:r>
            <a:r>
              <a:rPr lang="fr-FR" sz="1200" dirty="0" err="1"/>
              <a:t>Reviews</a:t>
            </a:r>
            <a:r>
              <a:rPr lang="fr-FR" sz="1200" dirty="0"/>
              <a:t> </a:t>
            </a:r>
          </a:p>
          <a:p>
            <a:r>
              <a:rPr lang="fr-FR" sz="1200" dirty="0"/>
              <a:t>2008, Issue 1. Art. No.: CD000146. DOI: 10.1002/14651858.CD000146.pub3</a:t>
            </a:r>
            <a:r>
              <a:rPr lang="fr-FR" dirty="0"/>
              <a:t>.</a:t>
            </a:r>
          </a:p>
        </p:txBody>
      </p:sp>
      <p:sp>
        <p:nvSpPr>
          <p:cNvPr id="5" name="Espace réservé du numéro de diapositive 4"/>
          <p:cNvSpPr>
            <a:spLocks noGrp="1"/>
          </p:cNvSpPr>
          <p:nvPr>
            <p:ph type="sldNum" sz="quarter" idx="12"/>
          </p:nvPr>
        </p:nvSpPr>
        <p:spPr/>
        <p:txBody>
          <a:bodyPr/>
          <a:lstStyle/>
          <a:p>
            <a:pPr>
              <a:defRPr/>
            </a:pPr>
            <a:fld id="{5EF5BEB2-7F51-42D9-A9B0-1456A134DA52}" type="slidenum">
              <a:rPr lang="fr-FR" smtClean="0"/>
              <a:pPr>
                <a:defRPr/>
              </a:pPr>
              <a:t>5</a:t>
            </a:fld>
            <a:endParaRPr lang="fr-FR"/>
          </a:p>
        </p:txBody>
      </p:sp>
    </p:spTree>
    <p:extLst>
      <p:ext uri="{BB962C8B-B14F-4D97-AF65-F5344CB8AC3E}">
        <p14:creationId xmlns:p14="http://schemas.microsoft.com/office/powerpoint/2010/main" val="40623610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2143116"/>
            <a:ext cx="8229600" cy="1143000"/>
          </a:xfrm>
        </p:spPr>
        <p:txBody>
          <a:bodyPr>
            <a:normAutofit fontScale="90000"/>
          </a:bodyPr>
          <a:lstStyle/>
          <a:p>
            <a:r>
              <a:rPr lang="fr-FR" dirty="0" smtClean="0"/>
              <a:t>TNS: Le rôle de la pharmacocinétique</a:t>
            </a:r>
            <a:br>
              <a:rPr lang="fr-FR" dirty="0" smtClean="0"/>
            </a:br>
            <a:endParaRPr lang="fr-FR" dirty="0"/>
          </a:p>
        </p:txBody>
      </p:sp>
      <p:sp>
        <p:nvSpPr>
          <p:cNvPr id="4" name="Espace réservé du numéro de diapositive 3"/>
          <p:cNvSpPr>
            <a:spLocks noGrp="1"/>
          </p:cNvSpPr>
          <p:nvPr>
            <p:ph type="sldNum" sz="quarter" idx="12"/>
          </p:nvPr>
        </p:nvSpPr>
        <p:spPr/>
        <p:txBody>
          <a:bodyPr/>
          <a:lstStyle/>
          <a:p>
            <a:pPr>
              <a:defRPr/>
            </a:pPr>
            <a:fld id="{5EF5BEB2-7F51-42D9-A9B0-1456A134DA52}" type="slidenum">
              <a:rPr lang="fr-FR" smtClean="0"/>
              <a:pPr>
                <a:defRPr/>
              </a:pPr>
              <a:t>6</a:t>
            </a:fld>
            <a:endParaRPr lang="fr-FR"/>
          </a:p>
        </p:txBody>
      </p:sp>
    </p:spTree>
    <p:extLst>
      <p:ext uri="{BB962C8B-B14F-4D97-AF65-F5344CB8AC3E}">
        <p14:creationId xmlns:p14="http://schemas.microsoft.com/office/powerpoint/2010/main" val="32952425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descr="auto0"/>
          <p:cNvPicPr>
            <a:picLocks noChangeAspect="1" noChangeArrowheads="1"/>
          </p:cNvPicPr>
          <p:nvPr/>
        </p:nvPicPr>
        <p:blipFill>
          <a:blip r:embed="rId3"/>
          <a:srcRect/>
          <a:stretch>
            <a:fillRect/>
          </a:stretch>
        </p:blipFill>
        <p:spPr bwMode="auto">
          <a:xfrm>
            <a:off x="140985" y="939803"/>
            <a:ext cx="8103423" cy="5429536"/>
          </a:xfrm>
          <a:prstGeom prst="rect">
            <a:avLst/>
          </a:prstGeom>
          <a:noFill/>
          <a:ln w="9525">
            <a:noFill/>
            <a:miter lim="800000"/>
            <a:headEnd/>
            <a:tailEnd/>
          </a:ln>
          <a:effectLst/>
        </p:spPr>
      </p:pic>
      <p:sp>
        <p:nvSpPr>
          <p:cNvPr id="65539" name="Text Box 3"/>
          <p:cNvSpPr txBox="1">
            <a:spLocks noChangeArrowheads="1"/>
          </p:cNvSpPr>
          <p:nvPr/>
        </p:nvSpPr>
        <p:spPr bwMode="auto">
          <a:xfrm>
            <a:off x="3857620" y="2285992"/>
            <a:ext cx="1672253" cy="369332"/>
          </a:xfrm>
          <a:prstGeom prst="rect">
            <a:avLst/>
          </a:prstGeom>
          <a:noFill/>
          <a:ln w="9525">
            <a:noFill/>
            <a:miter lim="800000"/>
            <a:headEnd/>
            <a:tailEnd/>
          </a:ln>
          <a:effectLst/>
        </p:spPr>
        <p:txBody>
          <a:bodyPr wrap="none">
            <a:spAutoFit/>
          </a:bodyPr>
          <a:lstStyle/>
          <a:p>
            <a:pPr eaLnBrk="1" hangingPunct="1"/>
            <a:r>
              <a:rPr lang="fr-FR" b="1" dirty="0" smtClean="0">
                <a:latin typeface="Arial" pitchFamily="34" charset="0"/>
              </a:rPr>
              <a:t>Sang veineux</a:t>
            </a:r>
            <a:endParaRPr lang="fr-FR" sz="1800" b="1" dirty="0">
              <a:latin typeface="Arial" pitchFamily="34" charset="0"/>
            </a:endParaRPr>
          </a:p>
        </p:txBody>
      </p:sp>
      <p:sp>
        <p:nvSpPr>
          <p:cNvPr id="65540" name="Line 4"/>
          <p:cNvSpPr>
            <a:spLocks noChangeShapeType="1"/>
          </p:cNvSpPr>
          <p:nvPr/>
        </p:nvSpPr>
        <p:spPr bwMode="auto">
          <a:xfrm flipV="1">
            <a:off x="1908175" y="260350"/>
            <a:ext cx="215900" cy="4752975"/>
          </a:xfrm>
          <a:prstGeom prst="line">
            <a:avLst/>
          </a:prstGeom>
          <a:noFill/>
          <a:ln w="38100">
            <a:solidFill>
              <a:srgbClr val="FF0000"/>
            </a:solidFill>
            <a:prstDash val="dash"/>
            <a:round/>
            <a:headEnd/>
            <a:tailEnd/>
          </a:ln>
          <a:effectLst/>
        </p:spPr>
        <p:txBody>
          <a:bodyPr/>
          <a:lstStyle/>
          <a:p>
            <a:endParaRPr lang="fr-FR"/>
          </a:p>
        </p:txBody>
      </p:sp>
      <p:sp>
        <p:nvSpPr>
          <p:cNvPr id="65541" name="Line 5"/>
          <p:cNvSpPr>
            <a:spLocks noChangeShapeType="1"/>
          </p:cNvSpPr>
          <p:nvPr/>
        </p:nvSpPr>
        <p:spPr bwMode="auto">
          <a:xfrm>
            <a:off x="2124075" y="260350"/>
            <a:ext cx="73025" cy="2087563"/>
          </a:xfrm>
          <a:prstGeom prst="line">
            <a:avLst/>
          </a:prstGeom>
          <a:noFill/>
          <a:ln w="38100">
            <a:solidFill>
              <a:srgbClr val="FF0000"/>
            </a:solidFill>
            <a:prstDash val="dash"/>
            <a:round/>
            <a:headEnd/>
            <a:tailEnd/>
          </a:ln>
          <a:effectLst/>
        </p:spPr>
        <p:txBody>
          <a:bodyPr/>
          <a:lstStyle/>
          <a:p>
            <a:endParaRPr lang="fr-FR"/>
          </a:p>
        </p:txBody>
      </p:sp>
      <p:sp>
        <p:nvSpPr>
          <p:cNvPr id="65542" name="Text Box 6"/>
          <p:cNvSpPr txBox="1">
            <a:spLocks noChangeArrowheads="1"/>
          </p:cNvSpPr>
          <p:nvPr/>
        </p:nvSpPr>
        <p:spPr bwMode="auto">
          <a:xfrm>
            <a:off x="2319338" y="352425"/>
            <a:ext cx="2069797" cy="369332"/>
          </a:xfrm>
          <a:prstGeom prst="rect">
            <a:avLst/>
          </a:prstGeom>
          <a:noFill/>
          <a:ln w="9525">
            <a:noFill/>
            <a:miter lim="800000"/>
            <a:headEnd/>
            <a:tailEnd/>
          </a:ln>
          <a:effectLst/>
        </p:spPr>
        <p:txBody>
          <a:bodyPr wrap="none">
            <a:spAutoFit/>
          </a:bodyPr>
          <a:lstStyle/>
          <a:p>
            <a:pPr eaLnBrk="1" hangingPunct="1"/>
            <a:r>
              <a:rPr lang="fr-FR" sz="1800" b="1" dirty="0" err="1" smtClean="0">
                <a:solidFill>
                  <a:srgbClr val="FF3300"/>
                </a:solidFill>
                <a:latin typeface="Arial" pitchFamily="34" charset="0"/>
              </a:rPr>
              <a:t>Cig</a:t>
            </a:r>
            <a:r>
              <a:rPr lang="fr-FR" sz="1800" b="1" dirty="0" smtClean="0">
                <a:solidFill>
                  <a:srgbClr val="FF3300"/>
                </a:solidFill>
                <a:latin typeface="Arial" pitchFamily="34" charset="0"/>
              </a:rPr>
              <a:t>: sang artériel</a:t>
            </a:r>
            <a:endParaRPr lang="fr-FR" sz="1800" b="1" dirty="0">
              <a:solidFill>
                <a:srgbClr val="FF3300"/>
              </a:solidFill>
              <a:latin typeface="Arial" pitchFamily="34" charset="0"/>
            </a:endParaRPr>
          </a:p>
        </p:txBody>
      </p:sp>
      <p:cxnSp>
        <p:nvCxnSpPr>
          <p:cNvPr id="8" name="Connecteur droit 7"/>
          <p:cNvCxnSpPr/>
          <p:nvPr/>
        </p:nvCxnSpPr>
        <p:spPr>
          <a:xfrm rot="5400000" flipH="1" flipV="1">
            <a:off x="750067" y="3107529"/>
            <a:ext cx="3286148" cy="928694"/>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rot="16200000" flipH="1">
            <a:off x="2571736" y="2285992"/>
            <a:ext cx="1000132" cy="42862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a:off x="3286116" y="3000372"/>
            <a:ext cx="1285884" cy="78581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a:off x="5357818" y="428604"/>
            <a:ext cx="1143008" cy="1588"/>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6" name="ZoneTexte 15"/>
          <p:cNvSpPr txBox="1"/>
          <p:nvPr/>
        </p:nvSpPr>
        <p:spPr>
          <a:xfrm>
            <a:off x="6500826" y="214290"/>
            <a:ext cx="2339358" cy="923330"/>
          </a:xfrm>
          <a:prstGeom prst="rect">
            <a:avLst/>
          </a:prstGeom>
          <a:noFill/>
        </p:spPr>
        <p:txBody>
          <a:bodyPr wrap="none" rtlCol="0">
            <a:spAutoFit/>
          </a:bodyPr>
          <a:lstStyle/>
          <a:p>
            <a:r>
              <a:rPr lang="fr-FR" dirty="0" smtClean="0">
                <a:solidFill>
                  <a:srgbClr val="3333FF"/>
                </a:solidFill>
              </a:rPr>
              <a:t>Cigarette </a:t>
            </a:r>
            <a:r>
              <a:rPr lang="fr-FR" dirty="0" err="1" smtClean="0">
                <a:solidFill>
                  <a:srgbClr val="3333FF"/>
                </a:solidFill>
              </a:rPr>
              <a:t>éléctronique</a:t>
            </a:r>
            <a:r>
              <a:rPr lang="fr-FR" dirty="0" smtClean="0">
                <a:solidFill>
                  <a:srgbClr val="3333FF"/>
                </a:solidFill>
              </a:rPr>
              <a:t> </a:t>
            </a:r>
          </a:p>
          <a:p>
            <a:r>
              <a:rPr lang="fr-FR" dirty="0" smtClean="0">
                <a:solidFill>
                  <a:srgbClr val="3333FF"/>
                </a:solidFill>
              </a:rPr>
              <a:t>concentration </a:t>
            </a:r>
          </a:p>
          <a:p>
            <a:r>
              <a:rPr lang="fr-FR" dirty="0" smtClean="0">
                <a:solidFill>
                  <a:srgbClr val="3333FF"/>
                </a:solidFill>
              </a:rPr>
              <a:t>veineuse</a:t>
            </a:r>
            <a:r>
              <a:rPr lang="fr-FR" dirty="0" smtClean="0"/>
              <a:t> </a:t>
            </a:r>
            <a:r>
              <a:rPr lang="fr-FR" dirty="0" smtClean="0">
                <a:solidFill>
                  <a:srgbClr val="FF0000"/>
                </a:solidFill>
              </a:rPr>
              <a:t>hypothétique</a:t>
            </a:r>
            <a:endParaRPr lang="fr-FR" dirty="0">
              <a:solidFill>
                <a:srgbClr val="FF0000"/>
              </a:solidFill>
            </a:endParaRPr>
          </a:p>
        </p:txBody>
      </p:sp>
      <p:sp>
        <p:nvSpPr>
          <p:cNvPr id="2" name="ZoneTexte 1"/>
          <p:cNvSpPr txBox="1"/>
          <p:nvPr/>
        </p:nvSpPr>
        <p:spPr>
          <a:xfrm>
            <a:off x="5955784" y="1295114"/>
            <a:ext cx="3234219" cy="923330"/>
          </a:xfrm>
          <a:prstGeom prst="rect">
            <a:avLst/>
          </a:prstGeom>
          <a:noFill/>
        </p:spPr>
        <p:txBody>
          <a:bodyPr wrap="none" rtlCol="0">
            <a:spAutoFit/>
          </a:bodyPr>
          <a:lstStyle/>
          <a:p>
            <a:r>
              <a:rPr lang="fr-FR" dirty="0" smtClean="0"/>
              <a:t>NNS- spray nasal (pas en France)</a:t>
            </a:r>
          </a:p>
          <a:p>
            <a:r>
              <a:rPr lang="fr-FR" dirty="0" err="1" smtClean="0"/>
              <a:t>Vapour</a:t>
            </a:r>
            <a:r>
              <a:rPr lang="fr-FR" dirty="0" smtClean="0"/>
              <a:t>: </a:t>
            </a:r>
            <a:r>
              <a:rPr lang="fr-FR" dirty="0" err="1" smtClean="0"/>
              <a:t>Inhaleur</a:t>
            </a:r>
            <a:endParaRPr lang="fr-FR" dirty="0" smtClean="0"/>
          </a:p>
          <a:p>
            <a:endParaRPr lang="en-US" dirty="0"/>
          </a:p>
        </p:txBody>
      </p:sp>
      <p:sp>
        <p:nvSpPr>
          <p:cNvPr id="3" name="Espace réservé du numéro de diapositive 2"/>
          <p:cNvSpPr>
            <a:spLocks noGrp="1"/>
          </p:cNvSpPr>
          <p:nvPr>
            <p:ph type="sldNum" sz="quarter" idx="12"/>
          </p:nvPr>
        </p:nvSpPr>
        <p:spPr/>
        <p:txBody>
          <a:bodyPr/>
          <a:lstStyle/>
          <a:p>
            <a:fld id="{C5F60339-0CB1-4F86-8756-890D85358D73}" type="slidenum">
              <a:rPr lang="en-US" smtClean="0"/>
              <a:t>7</a:t>
            </a:fld>
            <a:endParaRPr lang="en-US"/>
          </a:p>
        </p:txBody>
      </p:sp>
    </p:spTree>
    <p:extLst>
      <p:ext uri="{BB962C8B-B14F-4D97-AF65-F5344CB8AC3E}">
        <p14:creationId xmlns:p14="http://schemas.microsoft.com/office/powerpoint/2010/main" val="25449733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Line 2"/>
          <p:cNvSpPr>
            <a:spLocks noChangeShapeType="1"/>
          </p:cNvSpPr>
          <p:nvPr/>
        </p:nvSpPr>
        <p:spPr bwMode="auto">
          <a:xfrm>
            <a:off x="1752600" y="5334000"/>
            <a:ext cx="6629400" cy="0"/>
          </a:xfrm>
          <a:prstGeom prst="line">
            <a:avLst/>
          </a:prstGeom>
          <a:noFill/>
          <a:ln w="9525">
            <a:solidFill>
              <a:schemeClr val="tx1"/>
            </a:solidFill>
            <a:round/>
            <a:headEnd/>
            <a:tailEnd type="triangle" w="med" len="med"/>
          </a:ln>
          <a:effectLst/>
        </p:spPr>
        <p:txBody>
          <a:bodyPr/>
          <a:lstStyle/>
          <a:p>
            <a:endParaRPr lang="fr-FR"/>
          </a:p>
        </p:txBody>
      </p:sp>
      <p:sp>
        <p:nvSpPr>
          <p:cNvPr id="71683" name="Line 3"/>
          <p:cNvSpPr>
            <a:spLocks noChangeShapeType="1"/>
          </p:cNvSpPr>
          <p:nvPr/>
        </p:nvSpPr>
        <p:spPr bwMode="auto">
          <a:xfrm flipV="1">
            <a:off x="1752600" y="838200"/>
            <a:ext cx="0" cy="4495800"/>
          </a:xfrm>
          <a:prstGeom prst="line">
            <a:avLst/>
          </a:prstGeom>
          <a:noFill/>
          <a:ln w="9525">
            <a:solidFill>
              <a:schemeClr val="tx1"/>
            </a:solidFill>
            <a:round/>
            <a:headEnd/>
            <a:tailEnd type="triangle" w="med" len="med"/>
          </a:ln>
          <a:effectLst/>
        </p:spPr>
        <p:txBody>
          <a:bodyPr/>
          <a:lstStyle/>
          <a:p>
            <a:endParaRPr lang="fr-FR"/>
          </a:p>
        </p:txBody>
      </p:sp>
      <p:sp>
        <p:nvSpPr>
          <p:cNvPr id="71684" name="Text Box 4"/>
          <p:cNvSpPr txBox="1">
            <a:spLocks noChangeArrowheads="1"/>
          </p:cNvSpPr>
          <p:nvPr/>
        </p:nvSpPr>
        <p:spPr bwMode="auto">
          <a:xfrm>
            <a:off x="2209800" y="5408613"/>
            <a:ext cx="938213" cy="457200"/>
          </a:xfrm>
          <a:prstGeom prst="rect">
            <a:avLst/>
          </a:prstGeom>
          <a:noFill/>
          <a:ln w="9525">
            <a:noFill/>
            <a:miter lim="800000"/>
            <a:headEnd/>
            <a:tailEnd/>
          </a:ln>
          <a:effectLst/>
        </p:spPr>
        <p:txBody>
          <a:bodyPr wrap="none" lIns="91430" tIns="45715" rIns="91430" bIns="45715">
            <a:spAutoFit/>
          </a:bodyPr>
          <a:lstStyle/>
          <a:p>
            <a:pPr eaLnBrk="0" hangingPunct="0"/>
            <a:r>
              <a:rPr lang="fr-FR" sz="2400"/>
              <a:t>8.00 </a:t>
            </a:r>
            <a:r>
              <a:rPr lang="fr-FR" sz="2400">
                <a:latin typeface="Times New Roman" pitchFamily="18" charset="0"/>
              </a:rPr>
              <a:t> </a:t>
            </a:r>
            <a:endParaRPr lang="en-US" sz="2400">
              <a:latin typeface="Times New Roman" pitchFamily="18" charset="0"/>
            </a:endParaRPr>
          </a:p>
        </p:txBody>
      </p:sp>
      <p:sp>
        <p:nvSpPr>
          <p:cNvPr id="71685" name="Text Box 5"/>
          <p:cNvSpPr txBox="1">
            <a:spLocks noChangeArrowheads="1"/>
          </p:cNvSpPr>
          <p:nvPr/>
        </p:nvSpPr>
        <p:spPr bwMode="auto">
          <a:xfrm>
            <a:off x="5813425" y="5453063"/>
            <a:ext cx="1031875" cy="457200"/>
          </a:xfrm>
          <a:prstGeom prst="rect">
            <a:avLst/>
          </a:prstGeom>
          <a:noFill/>
          <a:ln w="9525">
            <a:noFill/>
            <a:miter lim="800000"/>
            <a:headEnd/>
            <a:tailEnd/>
          </a:ln>
          <a:effectLst/>
        </p:spPr>
        <p:txBody>
          <a:bodyPr wrap="none" lIns="91430" tIns="45715" rIns="91430" bIns="45715">
            <a:spAutoFit/>
          </a:bodyPr>
          <a:lstStyle/>
          <a:p>
            <a:pPr eaLnBrk="0" hangingPunct="0"/>
            <a:r>
              <a:rPr lang="en-US" sz="2400"/>
              <a:t>24.00 </a:t>
            </a:r>
          </a:p>
        </p:txBody>
      </p:sp>
      <p:sp>
        <p:nvSpPr>
          <p:cNvPr id="71686" name="Text Box 6"/>
          <p:cNvSpPr txBox="1">
            <a:spLocks noChangeArrowheads="1"/>
          </p:cNvSpPr>
          <p:nvPr/>
        </p:nvSpPr>
        <p:spPr bwMode="auto">
          <a:xfrm>
            <a:off x="7756525" y="5448300"/>
            <a:ext cx="1016000" cy="452438"/>
          </a:xfrm>
          <a:prstGeom prst="rect">
            <a:avLst/>
          </a:prstGeom>
          <a:noFill/>
          <a:ln w="9525">
            <a:noFill/>
            <a:miter lim="800000"/>
            <a:headEnd/>
            <a:tailEnd/>
          </a:ln>
          <a:effectLst/>
        </p:spPr>
        <p:txBody>
          <a:bodyPr wrap="none" lIns="91430" tIns="45715" rIns="91430" bIns="45715">
            <a:spAutoFit/>
          </a:bodyPr>
          <a:lstStyle/>
          <a:p>
            <a:pPr eaLnBrk="0" hangingPunct="0"/>
            <a:r>
              <a:rPr lang="fr-FR" sz="2400"/>
              <a:t>8.00 h</a:t>
            </a:r>
            <a:endParaRPr lang="en-US" sz="2400"/>
          </a:p>
        </p:txBody>
      </p:sp>
      <p:sp>
        <p:nvSpPr>
          <p:cNvPr id="71687" name="Text Box 7"/>
          <p:cNvSpPr txBox="1">
            <a:spLocks noChangeArrowheads="1"/>
          </p:cNvSpPr>
          <p:nvPr/>
        </p:nvSpPr>
        <p:spPr bwMode="auto">
          <a:xfrm>
            <a:off x="327025" y="1016000"/>
            <a:ext cx="1416050" cy="915988"/>
          </a:xfrm>
          <a:prstGeom prst="rect">
            <a:avLst/>
          </a:prstGeom>
          <a:noFill/>
          <a:ln w="9525">
            <a:noFill/>
            <a:miter lim="800000"/>
            <a:headEnd/>
            <a:tailEnd/>
          </a:ln>
          <a:effectLst/>
        </p:spPr>
        <p:txBody>
          <a:bodyPr wrap="none" lIns="91430" tIns="45715" rIns="91430" bIns="45715">
            <a:spAutoFit/>
          </a:bodyPr>
          <a:lstStyle/>
          <a:p>
            <a:pPr eaLnBrk="0" hangingPunct="0"/>
            <a:r>
              <a:rPr lang="fr-FR"/>
              <a:t>Nicotine</a:t>
            </a:r>
          </a:p>
          <a:p>
            <a:pPr eaLnBrk="0" hangingPunct="0"/>
            <a:r>
              <a:rPr lang="fr-FR"/>
              <a:t>plasmatique</a:t>
            </a:r>
          </a:p>
          <a:p>
            <a:pPr eaLnBrk="0" hangingPunct="0"/>
            <a:r>
              <a:rPr lang="fr-FR"/>
              <a:t>(ng/ml)</a:t>
            </a:r>
            <a:endParaRPr lang="en-US"/>
          </a:p>
        </p:txBody>
      </p:sp>
      <p:sp>
        <p:nvSpPr>
          <p:cNvPr id="71688" name="Line 8"/>
          <p:cNvSpPr>
            <a:spLocks noChangeShapeType="1"/>
          </p:cNvSpPr>
          <p:nvPr/>
        </p:nvSpPr>
        <p:spPr bwMode="auto">
          <a:xfrm>
            <a:off x="2220913" y="1141413"/>
            <a:ext cx="0" cy="533400"/>
          </a:xfrm>
          <a:prstGeom prst="line">
            <a:avLst/>
          </a:prstGeom>
          <a:noFill/>
          <a:ln w="9525">
            <a:solidFill>
              <a:schemeClr val="tx1"/>
            </a:solidFill>
            <a:round/>
            <a:headEnd/>
            <a:tailEnd type="triangle" w="med" len="med"/>
          </a:ln>
          <a:effectLst/>
        </p:spPr>
        <p:txBody>
          <a:bodyPr/>
          <a:lstStyle/>
          <a:p>
            <a:endParaRPr lang="fr-FR"/>
          </a:p>
        </p:txBody>
      </p:sp>
      <p:sp>
        <p:nvSpPr>
          <p:cNvPr id="71689" name="Line 9"/>
          <p:cNvSpPr>
            <a:spLocks noChangeShapeType="1"/>
          </p:cNvSpPr>
          <p:nvPr/>
        </p:nvSpPr>
        <p:spPr bwMode="auto">
          <a:xfrm>
            <a:off x="2808288" y="1141413"/>
            <a:ext cx="0" cy="533400"/>
          </a:xfrm>
          <a:prstGeom prst="line">
            <a:avLst/>
          </a:prstGeom>
          <a:noFill/>
          <a:ln w="9525">
            <a:solidFill>
              <a:schemeClr val="tx1"/>
            </a:solidFill>
            <a:round/>
            <a:headEnd/>
            <a:tailEnd type="triangle" w="med" len="med"/>
          </a:ln>
          <a:effectLst/>
        </p:spPr>
        <p:txBody>
          <a:bodyPr/>
          <a:lstStyle/>
          <a:p>
            <a:endParaRPr lang="fr-FR"/>
          </a:p>
        </p:txBody>
      </p:sp>
      <p:sp>
        <p:nvSpPr>
          <p:cNvPr id="71690" name="Line 10"/>
          <p:cNvSpPr>
            <a:spLocks noChangeShapeType="1"/>
          </p:cNvSpPr>
          <p:nvPr/>
        </p:nvSpPr>
        <p:spPr bwMode="auto">
          <a:xfrm>
            <a:off x="2438400" y="1143000"/>
            <a:ext cx="0" cy="533400"/>
          </a:xfrm>
          <a:prstGeom prst="line">
            <a:avLst/>
          </a:prstGeom>
          <a:noFill/>
          <a:ln w="9525">
            <a:solidFill>
              <a:schemeClr val="tx1"/>
            </a:solidFill>
            <a:round/>
            <a:headEnd/>
            <a:tailEnd type="triangle" w="med" len="med"/>
          </a:ln>
          <a:effectLst/>
        </p:spPr>
        <p:txBody>
          <a:bodyPr/>
          <a:lstStyle/>
          <a:p>
            <a:endParaRPr lang="fr-FR"/>
          </a:p>
        </p:txBody>
      </p:sp>
      <p:sp>
        <p:nvSpPr>
          <p:cNvPr id="71691" name="Line 11"/>
          <p:cNvSpPr>
            <a:spLocks noChangeShapeType="1"/>
          </p:cNvSpPr>
          <p:nvPr/>
        </p:nvSpPr>
        <p:spPr bwMode="auto">
          <a:xfrm>
            <a:off x="3984625" y="1141413"/>
            <a:ext cx="0" cy="533400"/>
          </a:xfrm>
          <a:prstGeom prst="line">
            <a:avLst/>
          </a:prstGeom>
          <a:noFill/>
          <a:ln w="9525">
            <a:solidFill>
              <a:schemeClr val="tx1"/>
            </a:solidFill>
            <a:round/>
            <a:headEnd/>
            <a:tailEnd type="triangle" w="med" len="med"/>
          </a:ln>
          <a:effectLst/>
        </p:spPr>
        <p:txBody>
          <a:bodyPr/>
          <a:lstStyle/>
          <a:p>
            <a:endParaRPr lang="fr-FR"/>
          </a:p>
        </p:txBody>
      </p:sp>
      <p:sp>
        <p:nvSpPr>
          <p:cNvPr id="71692" name="Line 12"/>
          <p:cNvSpPr>
            <a:spLocks noChangeShapeType="1"/>
          </p:cNvSpPr>
          <p:nvPr/>
        </p:nvSpPr>
        <p:spPr bwMode="auto">
          <a:xfrm>
            <a:off x="3330575" y="1141413"/>
            <a:ext cx="0" cy="533400"/>
          </a:xfrm>
          <a:prstGeom prst="line">
            <a:avLst/>
          </a:prstGeom>
          <a:noFill/>
          <a:ln w="9525">
            <a:solidFill>
              <a:schemeClr val="tx1"/>
            </a:solidFill>
            <a:round/>
            <a:headEnd/>
            <a:tailEnd type="triangle" w="med" len="med"/>
          </a:ln>
          <a:effectLst/>
        </p:spPr>
        <p:txBody>
          <a:bodyPr/>
          <a:lstStyle/>
          <a:p>
            <a:endParaRPr lang="fr-FR"/>
          </a:p>
        </p:txBody>
      </p:sp>
      <p:sp>
        <p:nvSpPr>
          <p:cNvPr id="71693" name="Line 13"/>
          <p:cNvSpPr>
            <a:spLocks noChangeShapeType="1"/>
          </p:cNvSpPr>
          <p:nvPr/>
        </p:nvSpPr>
        <p:spPr bwMode="auto">
          <a:xfrm>
            <a:off x="4637088" y="1141413"/>
            <a:ext cx="0" cy="533400"/>
          </a:xfrm>
          <a:prstGeom prst="line">
            <a:avLst/>
          </a:prstGeom>
          <a:noFill/>
          <a:ln w="9525">
            <a:solidFill>
              <a:schemeClr val="tx1"/>
            </a:solidFill>
            <a:round/>
            <a:headEnd/>
            <a:tailEnd type="triangle" w="med" len="med"/>
          </a:ln>
          <a:effectLst/>
        </p:spPr>
        <p:txBody>
          <a:bodyPr/>
          <a:lstStyle/>
          <a:p>
            <a:endParaRPr lang="fr-FR"/>
          </a:p>
        </p:txBody>
      </p:sp>
      <p:sp>
        <p:nvSpPr>
          <p:cNvPr id="71694" name="Line 14"/>
          <p:cNvSpPr>
            <a:spLocks noChangeShapeType="1"/>
          </p:cNvSpPr>
          <p:nvPr/>
        </p:nvSpPr>
        <p:spPr bwMode="auto">
          <a:xfrm>
            <a:off x="5257800" y="1143000"/>
            <a:ext cx="0" cy="533400"/>
          </a:xfrm>
          <a:prstGeom prst="line">
            <a:avLst/>
          </a:prstGeom>
          <a:noFill/>
          <a:ln w="9525">
            <a:solidFill>
              <a:schemeClr val="tx1"/>
            </a:solidFill>
            <a:round/>
            <a:headEnd/>
            <a:tailEnd type="triangle" w="med" len="med"/>
          </a:ln>
          <a:effectLst/>
        </p:spPr>
        <p:txBody>
          <a:bodyPr/>
          <a:lstStyle/>
          <a:p>
            <a:endParaRPr lang="fr-FR"/>
          </a:p>
        </p:txBody>
      </p:sp>
      <p:sp>
        <p:nvSpPr>
          <p:cNvPr id="71695" name="Line 15"/>
          <p:cNvSpPr>
            <a:spLocks noChangeShapeType="1"/>
          </p:cNvSpPr>
          <p:nvPr/>
        </p:nvSpPr>
        <p:spPr bwMode="auto">
          <a:xfrm flipV="1">
            <a:off x="2133600" y="3886200"/>
            <a:ext cx="152400" cy="762000"/>
          </a:xfrm>
          <a:prstGeom prst="line">
            <a:avLst/>
          </a:prstGeom>
          <a:noFill/>
          <a:ln w="9525">
            <a:solidFill>
              <a:schemeClr val="tx1"/>
            </a:solidFill>
            <a:round/>
            <a:headEnd/>
            <a:tailEnd/>
          </a:ln>
          <a:effectLst/>
        </p:spPr>
        <p:txBody>
          <a:bodyPr/>
          <a:lstStyle/>
          <a:p>
            <a:endParaRPr lang="fr-FR"/>
          </a:p>
        </p:txBody>
      </p:sp>
      <p:sp>
        <p:nvSpPr>
          <p:cNvPr id="71696" name="Line 16"/>
          <p:cNvSpPr>
            <a:spLocks noChangeShapeType="1"/>
          </p:cNvSpPr>
          <p:nvPr/>
        </p:nvSpPr>
        <p:spPr bwMode="auto">
          <a:xfrm>
            <a:off x="2286000" y="3962400"/>
            <a:ext cx="152400" cy="533400"/>
          </a:xfrm>
          <a:prstGeom prst="line">
            <a:avLst/>
          </a:prstGeom>
          <a:noFill/>
          <a:ln w="9525">
            <a:solidFill>
              <a:schemeClr val="tx1"/>
            </a:solidFill>
            <a:round/>
            <a:headEnd/>
            <a:tailEnd/>
          </a:ln>
          <a:effectLst/>
        </p:spPr>
        <p:txBody>
          <a:bodyPr/>
          <a:lstStyle/>
          <a:p>
            <a:endParaRPr lang="fr-FR"/>
          </a:p>
        </p:txBody>
      </p:sp>
      <p:sp>
        <p:nvSpPr>
          <p:cNvPr id="71697" name="Line 17"/>
          <p:cNvSpPr>
            <a:spLocks noChangeShapeType="1"/>
          </p:cNvSpPr>
          <p:nvPr/>
        </p:nvSpPr>
        <p:spPr bwMode="auto">
          <a:xfrm flipV="1">
            <a:off x="2438400" y="3733800"/>
            <a:ext cx="152400" cy="762000"/>
          </a:xfrm>
          <a:prstGeom prst="line">
            <a:avLst/>
          </a:prstGeom>
          <a:noFill/>
          <a:ln w="9525">
            <a:solidFill>
              <a:schemeClr val="tx1"/>
            </a:solidFill>
            <a:round/>
            <a:headEnd/>
            <a:tailEnd/>
          </a:ln>
          <a:effectLst/>
        </p:spPr>
        <p:txBody>
          <a:bodyPr/>
          <a:lstStyle/>
          <a:p>
            <a:endParaRPr lang="fr-FR"/>
          </a:p>
        </p:txBody>
      </p:sp>
      <p:sp>
        <p:nvSpPr>
          <p:cNvPr id="71698" name="Line 18"/>
          <p:cNvSpPr>
            <a:spLocks noChangeShapeType="1"/>
          </p:cNvSpPr>
          <p:nvPr/>
        </p:nvSpPr>
        <p:spPr bwMode="auto">
          <a:xfrm>
            <a:off x="2590800" y="3733800"/>
            <a:ext cx="304800" cy="609600"/>
          </a:xfrm>
          <a:prstGeom prst="line">
            <a:avLst/>
          </a:prstGeom>
          <a:noFill/>
          <a:ln w="9525">
            <a:solidFill>
              <a:schemeClr val="tx1"/>
            </a:solidFill>
            <a:round/>
            <a:headEnd/>
            <a:tailEnd/>
          </a:ln>
          <a:effectLst/>
        </p:spPr>
        <p:txBody>
          <a:bodyPr/>
          <a:lstStyle/>
          <a:p>
            <a:endParaRPr lang="fr-FR"/>
          </a:p>
        </p:txBody>
      </p:sp>
      <p:sp>
        <p:nvSpPr>
          <p:cNvPr id="71699" name="Line 19"/>
          <p:cNvSpPr>
            <a:spLocks noChangeShapeType="1"/>
          </p:cNvSpPr>
          <p:nvPr/>
        </p:nvSpPr>
        <p:spPr bwMode="auto">
          <a:xfrm flipV="1">
            <a:off x="2895600" y="3429000"/>
            <a:ext cx="228600" cy="914400"/>
          </a:xfrm>
          <a:prstGeom prst="line">
            <a:avLst/>
          </a:prstGeom>
          <a:noFill/>
          <a:ln w="9525">
            <a:solidFill>
              <a:schemeClr val="tx1"/>
            </a:solidFill>
            <a:round/>
            <a:headEnd/>
            <a:tailEnd/>
          </a:ln>
          <a:effectLst/>
        </p:spPr>
        <p:txBody>
          <a:bodyPr/>
          <a:lstStyle/>
          <a:p>
            <a:endParaRPr lang="fr-FR"/>
          </a:p>
        </p:txBody>
      </p:sp>
      <p:sp>
        <p:nvSpPr>
          <p:cNvPr id="71700" name="Line 20"/>
          <p:cNvSpPr>
            <a:spLocks noChangeShapeType="1"/>
          </p:cNvSpPr>
          <p:nvPr/>
        </p:nvSpPr>
        <p:spPr bwMode="auto">
          <a:xfrm flipV="1">
            <a:off x="3429000" y="2895600"/>
            <a:ext cx="152400" cy="1066800"/>
          </a:xfrm>
          <a:prstGeom prst="line">
            <a:avLst/>
          </a:prstGeom>
          <a:noFill/>
          <a:ln w="9525">
            <a:solidFill>
              <a:schemeClr val="tx1"/>
            </a:solidFill>
            <a:round/>
            <a:headEnd/>
            <a:tailEnd/>
          </a:ln>
          <a:effectLst/>
        </p:spPr>
        <p:txBody>
          <a:bodyPr/>
          <a:lstStyle/>
          <a:p>
            <a:endParaRPr lang="fr-FR"/>
          </a:p>
        </p:txBody>
      </p:sp>
      <p:sp>
        <p:nvSpPr>
          <p:cNvPr id="71701" name="Line 21"/>
          <p:cNvSpPr>
            <a:spLocks noChangeShapeType="1"/>
          </p:cNvSpPr>
          <p:nvPr/>
        </p:nvSpPr>
        <p:spPr bwMode="auto">
          <a:xfrm>
            <a:off x="3581400" y="2895600"/>
            <a:ext cx="457200" cy="533400"/>
          </a:xfrm>
          <a:prstGeom prst="line">
            <a:avLst/>
          </a:prstGeom>
          <a:noFill/>
          <a:ln w="9525">
            <a:solidFill>
              <a:schemeClr val="tx1"/>
            </a:solidFill>
            <a:round/>
            <a:headEnd/>
            <a:tailEnd/>
          </a:ln>
          <a:effectLst/>
        </p:spPr>
        <p:txBody>
          <a:bodyPr/>
          <a:lstStyle/>
          <a:p>
            <a:endParaRPr lang="fr-FR"/>
          </a:p>
        </p:txBody>
      </p:sp>
      <p:sp>
        <p:nvSpPr>
          <p:cNvPr id="71702" name="Line 22"/>
          <p:cNvSpPr>
            <a:spLocks noChangeShapeType="1"/>
          </p:cNvSpPr>
          <p:nvPr/>
        </p:nvSpPr>
        <p:spPr bwMode="auto">
          <a:xfrm flipV="1">
            <a:off x="4572000" y="2514600"/>
            <a:ext cx="457200" cy="914400"/>
          </a:xfrm>
          <a:prstGeom prst="line">
            <a:avLst/>
          </a:prstGeom>
          <a:noFill/>
          <a:ln w="9525">
            <a:solidFill>
              <a:schemeClr val="tx1"/>
            </a:solidFill>
            <a:round/>
            <a:headEnd/>
            <a:tailEnd/>
          </a:ln>
          <a:effectLst/>
        </p:spPr>
        <p:txBody>
          <a:bodyPr/>
          <a:lstStyle/>
          <a:p>
            <a:endParaRPr lang="fr-FR"/>
          </a:p>
        </p:txBody>
      </p:sp>
      <p:sp>
        <p:nvSpPr>
          <p:cNvPr id="71703" name="Line 23"/>
          <p:cNvSpPr>
            <a:spLocks noChangeShapeType="1"/>
          </p:cNvSpPr>
          <p:nvPr/>
        </p:nvSpPr>
        <p:spPr bwMode="auto">
          <a:xfrm>
            <a:off x="5029200" y="2514600"/>
            <a:ext cx="152400" cy="914400"/>
          </a:xfrm>
          <a:prstGeom prst="line">
            <a:avLst/>
          </a:prstGeom>
          <a:noFill/>
          <a:ln w="9525">
            <a:solidFill>
              <a:schemeClr val="tx1"/>
            </a:solidFill>
            <a:round/>
            <a:headEnd/>
            <a:tailEnd/>
          </a:ln>
          <a:effectLst/>
        </p:spPr>
        <p:txBody>
          <a:bodyPr/>
          <a:lstStyle/>
          <a:p>
            <a:endParaRPr lang="fr-FR"/>
          </a:p>
        </p:txBody>
      </p:sp>
      <p:sp>
        <p:nvSpPr>
          <p:cNvPr id="71704" name="Line 24"/>
          <p:cNvSpPr>
            <a:spLocks noChangeShapeType="1"/>
          </p:cNvSpPr>
          <p:nvPr/>
        </p:nvSpPr>
        <p:spPr bwMode="auto">
          <a:xfrm flipV="1">
            <a:off x="5181600" y="2514600"/>
            <a:ext cx="381000" cy="914400"/>
          </a:xfrm>
          <a:prstGeom prst="line">
            <a:avLst/>
          </a:prstGeom>
          <a:noFill/>
          <a:ln w="9525">
            <a:solidFill>
              <a:schemeClr val="tx1"/>
            </a:solidFill>
            <a:round/>
            <a:headEnd/>
            <a:tailEnd/>
          </a:ln>
          <a:effectLst/>
        </p:spPr>
        <p:txBody>
          <a:bodyPr/>
          <a:lstStyle/>
          <a:p>
            <a:endParaRPr lang="fr-FR"/>
          </a:p>
        </p:txBody>
      </p:sp>
      <p:sp>
        <p:nvSpPr>
          <p:cNvPr id="71705" name="Line 25"/>
          <p:cNvSpPr>
            <a:spLocks noChangeShapeType="1"/>
          </p:cNvSpPr>
          <p:nvPr/>
        </p:nvSpPr>
        <p:spPr bwMode="auto">
          <a:xfrm>
            <a:off x="5562600" y="2514600"/>
            <a:ext cx="304800" cy="914400"/>
          </a:xfrm>
          <a:prstGeom prst="line">
            <a:avLst/>
          </a:prstGeom>
          <a:noFill/>
          <a:ln w="9525">
            <a:solidFill>
              <a:schemeClr val="tx1"/>
            </a:solidFill>
            <a:round/>
            <a:headEnd/>
            <a:tailEnd/>
          </a:ln>
          <a:effectLst/>
        </p:spPr>
        <p:txBody>
          <a:bodyPr/>
          <a:lstStyle/>
          <a:p>
            <a:endParaRPr lang="fr-FR"/>
          </a:p>
        </p:txBody>
      </p:sp>
      <p:sp>
        <p:nvSpPr>
          <p:cNvPr id="71706" name="Line 26"/>
          <p:cNvSpPr>
            <a:spLocks noChangeShapeType="1"/>
          </p:cNvSpPr>
          <p:nvPr/>
        </p:nvSpPr>
        <p:spPr bwMode="auto">
          <a:xfrm flipV="1">
            <a:off x="5867400" y="2590800"/>
            <a:ext cx="304800" cy="838200"/>
          </a:xfrm>
          <a:prstGeom prst="line">
            <a:avLst/>
          </a:prstGeom>
          <a:noFill/>
          <a:ln w="9525">
            <a:solidFill>
              <a:schemeClr val="tx1"/>
            </a:solidFill>
            <a:round/>
            <a:headEnd/>
            <a:tailEnd/>
          </a:ln>
          <a:effectLst/>
        </p:spPr>
        <p:txBody>
          <a:bodyPr/>
          <a:lstStyle/>
          <a:p>
            <a:endParaRPr lang="fr-FR"/>
          </a:p>
        </p:txBody>
      </p:sp>
      <p:sp>
        <p:nvSpPr>
          <p:cNvPr id="71707" name="Line 27"/>
          <p:cNvSpPr>
            <a:spLocks noChangeShapeType="1"/>
          </p:cNvSpPr>
          <p:nvPr/>
        </p:nvSpPr>
        <p:spPr bwMode="auto">
          <a:xfrm>
            <a:off x="6172200" y="2590800"/>
            <a:ext cx="1730375" cy="2079625"/>
          </a:xfrm>
          <a:prstGeom prst="line">
            <a:avLst/>
          </a:prstGeom>
          <a:noFill/>
          <a:ln w="9525">
            <a:solidFill>
              <a:schemeClr val="tx1"/>
            </a:solidFill>
            <a:round/>
            <a:headEnd/>
            <a:tailEnd/>
          </a:ln>
          <a:effectLst/>
        </p:spPr>
        <p:txBody>
          <a:bodyPr/>
          <a:lstStyle/>
          <a:p>
            <a:endParaRPr lang="fr-FR"/>
          </a:p>
        </p:txBody>
      </p:sp>
      <p:sp>
        <p:nvSpPr>
          <p:cNvPr id="71708" name="Text Box 28"/>
          <p:cNvSpPr txBox="1">
            <a:spLocks noChangeArrowheads="1"/>
          </p:cNvSpPr>
          <p:nvPr/>
        </p:nvSpPr>
        <p:spPr bwMode="auto">
          <a:xfrm>
            <a:off x="974725" y="4306888"/>
            <a:ext cx="354013" cy="457200"/>
          </a:xfrm>
          <a:prstGeom prst="rect">
            <a:avLst/>
          </a:prstGeom>
          <a:noFill/>
          <a:ln w="9525">
            <a:noFill/>
            <a:miter lim="800000"/>
            <a:headEnd/>
            <a:tailEnd/>
          </a:ln>
          <a:effectLst/>
        </p:spPr>
        <p:txBody>
          <a:bodyPr wrap="none" lIns="91430" tIns="45715" rIns="91430" bIns="45715">
            <a:spAutoFit/>
          </a:bodyPr>
          <a:lstStyle/>
          <a:p>
            <a:pPr eaLnBrk="0" hangingPunct="0"/>
            <a:r>
              <a:rPr lang="fr-FR" sz="2400"/>
              <a:t>0</a:t>
            </a:r>
            <a:endParaRPr lang="en-US" sz="2400"/>
          </a:p>
        </p:txBody>
      </p:sp>
      <p:sp>
        <p:nvSpPr>
          <p:cNvPr id="71709" name="Text Box 29"/>
          <p:cNvSpPr txBox="1">
            <a:spLocks noChangeArrowheads="1"/>
          </p:cNvSpPr>
          <p:nvPr/>
        </p:nvSpPr>
        <p:spPr bwMode="auto">
          <a:xfrm>
            <a:off x="822325" y="3087688"/>
            <a:ext cx="523875" cy="457200"/>
          </a:xfrm>
          <a:prstGeom prst="rect">
            <a:avLst/>
          </a:prstGeom>
          <a:noFill/>
          <a:ln w="9525">
            <a:noFill/>
            <a:miter lim="800000"/>
            <a:headEnd/>
            <a:tailEnd/>
          </a:ln>
          <a:effectLst/>
        </p:spPr>
        <p:txBody>
          <a:bodyPr wrap="none" lIns="91430" tIns="45715" rIns="91430" bIns="45715">
            <a:spAutoFit/>
          </a:bodyPr>
          <a:lstStyle/>
          <a:p>
            <a:pPr eaLnBrk="0" hangingPunct="0"/>
            <a:r>
              <a:rPr lang="fr-FR" sz="2400"/>
              <a:t>20</a:t>
            </a:r>
            <a:endParaRPr lang="en-US" sz="2400"/>
          </a:p>
        </p:txBody>
      </p:sp>
      <p:sp>
        <p:nvSpPr>
          <p:cNvPr id="71710" name="Line 30"/>
          <p:cNvSpPr>
            <a:spLocks noChangeShapeType="1"/>
          </p:cNvSpPr>
          <p:nvPr/>
        </p:nvSpPr>
        <p:spPr bwMode="auto">
          <a:xfrm>
            <a:off x="6019800" y="1143000"/>
            <a:ext cx="0" cy="533400"/>
          </a:xfrm>
          <a:prstGeom prst="line">
            <a:avLst/>
          </a:prstGeom>
          <a:noFill/>
          <a:ln w="9525">
            <a:solidFill>
              <a:schemeClr val="tx1"/>
            </a:solidFill>
            <a:round/>
            <a:headEnd/>
            <a:tailEnd type="triangle" w="med" len="med"/>
          </a:ln>
          <a:effectLst/>
        </p:spPr>
        <p:txBody>
          <a:bodyPr/>
          <a:lstStyle/>
          <a:p>
            <a:endParaRPr lang="fr-FR"/>
          </a:p>
        </p:txBody>
      </p:sp>
      <p:sp>
        <p:nvSpPr>
          <p:cNvPr id="71711" name="Text Box 31"/>
          <p:cNvSpPr txBox="1">
            <a:spLocks noChangeArrowheads="1"/>
          </p:cNvSpPr>
          <p:nvPr/>
        </p:nvSpPr>
        <p:spPr bwMode="auto">
          <a:xfrm>
            <a:off x="2422525" y="342900"/>
            <a:ext cx="1547813" cy="452438"/>
          </a:xfrm>
          <a:prstGeom prst="rect">
            <a:avLst/>
          </a:prstGeom>
          <a:noFill/>
          <a:ln w="9525">
            <a:noFill/>
            <a:miter lim="800000"/>
            <a:headEnd/>
            <a:tailEnd/>
          </a:ln>
          <a:effectLst/>
        </p:spPr>
        <p:txBody>
          <a:bodyPr wrap="none" lIns="91430" tIns="45715" rIns="91430" bIns="45715">
            <a:spAutoFit/>
          </a:bodyPr>
          <a:lstStyle/>
          <a:p>
            <a:pPr eaLnBrk="0" hangingPunct="0"/>
            <a:r>
              <a:rPr lang="fr-FR" sz="2400"/>
              <a:t>Cigarettes</a:t>
            </a:r>
            <a:endParaRPr lang="en-US" sz="2400"/>
          </a:p>
        </p:txBody>
      </p:sp>
      <p:sp>
        <p:nvSpPr>
          <p:cNvPr id="71712" name="Line 32"/>
          <p:cNvSpPr>
            <a:spLocks noChangeShapeType="1"/>
          </p:cNvSpPr>
          <p:nvPr/>
        </p:nvSpPr>
        <p:spPr bwMode="auto">
          <a:xfrm flipH="1">
            <a:off x="1676400" y="4572000"/>
            <a:ext cx="76200" cy="0"/>
          </a:xfrm>
          <a:prstGeom prst="line">
            <a:avLst/>
          </a:prstGeom>
          <a:noFill/>
          <a:ln w="9525">
            <a:solidFill>
              <a:schemeClr val="tx1"/>
            </a:solidFill>
            <a:round/>
            <a:headEnd/>
            <a:tailEnd/>
          </a:ln>
          <a:effectLst/>
        </p:spPr>
        <p:txBody>
          <a:bodyPr wrap="none" anchor="ctr"/>
          <a:lstStyle/>
          <a:p>
            <a:endParaRPr lang="fr-FR"/>
          </a:p>
        </p:txBody>
      </p:sp>
      <p:sp>
        <p:nvSpPr>
          <p:cNvPr id="71713" name="Line 33"/>
          <p:cNvSpPr>
            <a:spLocks noChangeShapeType="1"/>
          </p:cNvSpPr>
          <p:nvPr/>
        </p:nvSpPr>
        <p:spPr bwMode="auto">
          <a:xfrm flipH="1">
            <a:off x="1676400" y="3352800"/>
            <a:ext cx="76200" cy="0"/>
          </a:xfrm>
          <a:prstGeom prst="line">
            <a:avLst/>
          </a:prstGeom>
          <a:noFill/>
          <a:ln w="9525">
            <a:solidFill>
              <a:schemeClr val="tx1"/>
            </a:solidFill>
            <a:round/>
            <a:headEnd/>
            <a:tailEnd/>
          </a:ln>
          <a:effectLst/>
        </p:spPr>
        <p:txBody>
          <a:bodyPr wrap="none" anchor="ctr"/>
          <a:lstStyle/>
          <a:p>
            <a:endParaRPr lang="fr-FR"/>
          </a:p>
        </p:txBody>
      </p:sp>
      <p:sp>
        <p:nvSpPr>
          <p:cNvPr id="71714" name="Line 34"/>
          <p:cNvSpPr>
            <a:spLocks noChangeShapeType="1"/>
          </p:cNvSpPr>
          <p:nvPr/>
        </p:nvSpPr>
        <p:spPr bwMode="auto">
          <a:xfrm>
            <a:off x="2514600" y="5334000"/>
            <a:ext cx="0" cy="0"/>
          </a:xfrm>
          <a:prstGeom prst="line">
            <a:avLst/>
          </a:prstGeom>
          <a:noFill/>
          <a:ln w="9525">
            <a:solidFill>
              <a:schemeClr val="tx1"/>
            </a:solidFill>
            <a:round/>
            <a:headEnd/>
            <a:tailEnd/>
          </a:ln>
          <a:effectLst/>
        </p:spPr>
        <p:txBody>
          <a:bodyPr wrap="none" anchor="ctr"/>
          <a:lstStyle/>
          <a:p>
            <a:endParaRPr lang="fr-FR"/>
          </a:p>
        </p:txBody>
      </p:sp>
      <p:sp>
        <p:nvSpPr>
          <p:cNvPr id="71715" name="Line 35"/>
          <p:cNvSpPr>
            <a:spLocks noChangeShapeType="1"/>
          </p:cNvSpPr>
          <p:nvPr/>
        </p:nvSpPr>
        <p:spPr bwMode="auto">
          <a:xfrm>
            <a:off x="2362200" y="5334000"/>
            <a:ext cx="0" cy="76200"/>
          </a:xfrm>
          <a:prstGeom prst="line">
            <a:avLst/>
          </a:prstGeom>
          <a:noFill/>
          <a:ln w="9525">
            <a:solidFill>
              <a:schemeClr val="tx1"/>
            </a:solidFill>
            <a:round/>
            <a:headEnd/>
            <a:tailEnd/>
          </a:ln>
          <a:effectLst/>
        </p:spPr>
        <p:txBody>
          <a:bodyPr wrap="none" anchor="ctr"/>
          <a:lstStyle/>
          <a:p>
            <a:endParaRPr lang="fr-FR"/>
          </a:p>
        </p:txBody>
      </p:sp>
      <p:sp>
        <p:nvSpPr>
          <p:cNvPr id="71716" name="Line 36"/>
          <p:cNvSpPr>
            <a:spLocks noChangeShapeType="1"/>
          </p:cNvSpPr>
          <p:nvPr/>
        </p:nvSpPr>
        <p:spPr bwMode="auto">
          <a:xfrm>
            <a:off x="6400800" y="5334000"/>
            <a:ext cx="0" cy="76200"/>
          </a:xfrm>
          <a:prstGeom prst="line">
            <a:avLst/>
          </a:prstGeom>
          <a:noFill/>
          <a:ln w="9525">
            <a:solidFill>
              <a:schemeClr val="tx1"/>
            </a:solidFill>
            <a:round/>
            <a:headEnd/>
            <a:tailEnd/>
          </a:ln>
          <a:effectLst/>
        </p:spPr>
        <p:txBody>
          <a:bodyPr wrap="none" anchor="ctr"/>
          <a:lstStyle/>
          <a:p>
            <a:endParaRPr lang="fr-FR"/>
          </a:p>
        </p:txBody>
      </p:sp>
      <p:sp>
        <p:nvSpPr>
          <p:cNvPr id="71717" name="Line 37"/>
          <p:cNvSpPr>
            <a:spLocks noChangeShapeType="1"/>
          </p:cNvSpPr>
          <p:nvPr/>
        </p:nvSpPr>
        <p:spPr bwMode="auto">
          <a:xfrm>
            <a:off x="7924800" y="5334000"/>
            <a:ext cx="0" cy="152400"/>
          </a:xfrm>
          <a:prstGeom prst="line">
            <a:avLst/>
          </a:prstGeom>
          <a:noFill/>
          <a:ln w="9525">
            <a:solidFill>
              <a:schemeClr val="tx1"/>
            </a:solidFill>
            <a:round/>
            <a:headEnd/>
            <a:tailEnd/>
          </a:ln>
          <a:effectLst/>
        </p:spPr>
        <p:txBody>
          <a:bodyPr wrap="none" anchor="ctr"/>
          <a:lstStyle/>
          <a:p>
            <a:endParaRPr lang="fr-FR"/>
          </a:p>
        </p:txBody>
      </p:sp>
      <p:sp>
        <p:nvSpPr>
          <p:cNvPr id="71718" name="Line 38"/>
          <p:cNvSpPr>
            <a:spLocks noChangeShapeType="1"/>
          </p:cNvSpPr>
          <p:nvPr/>
        </p:nvSpPr>
        <p:spPr bwMode="auto">
          <a:xfrm>
            <a:off x="1835150" y="3357563"/>
            <a:ext cx="5976938" cy="0"/>
          </a:xfrm>
          <a:prstGeom prst="line">
            <a:avLst/>
          </a:prstGeom>
          <a:noFill/>
          <a:ln w="25400">
            <a:solidFill>
              <a:schemeClr val="tx1"/>
            </a:solidFill>
            <a:prstDash val="dash"/>
            <a:round/>
            <a:headEnd/>
            <a:tailEnd/>
          </a:ln>
          <a:effectLst/>
        </p:spPr>
        <p:txBody>
          <a:bodyPr/>
          <a:lstStyle/>
          <a:p>
            <a:endParaRPr lang="fr-FR"/>
          </a:p>
        </p:txBody>
      </p:sp>
      <p:sp>
        <p:nvSpPr>
          <p:cNvPr id="71719" name="Text Box 39"/>
          <p:cNvSpPr txBox="1">
            <a:spLocks noChangeArrowheads="1"/>
          </p:cNvSpPr>
          <p:nvPr/>
        </p:nvSpPr>
        <p:spPr bwMode="auto">
          <a:xfrm>
            <a:off x="6083300" y="1795463"/>
            <a:ext cx="2516188" cy="701675"/>
          </a:xfrm>
          <a:prstGeom prst="rect">
            <a:avLst/>
          </a:prstGeom>
          <a:noFill/>
          <a:ln w="9525">
            <a:noFill/>
            <a:miter lim="800000"/>
            <a:headEnd/>
            <a:tailEnd/>
          </a:ln>
          <a:effectLst/>
        </p:spPr>
        <p:txBody>
          <a:bodyPr wrap="none" lIns="91430" tIns="45715" rIns="91430" bIns="45715">
            <a:spAutoFit/>
          </a:bodyPr>
          <a:lstStyle/>
          <a:p>
            <a:pPr eaLnBrk="0" hangingPunct="0"/>
            <a:r>
              <a:rPr lang="en-US" sz="2000"/>
              <a:t>Seuil d’envie/craving</a:t>
            </a:r>
          </a:p>
          <a:p>
            <a:pPr eaLnBrk="0" hangingPunct="0"/>
            <a:r>
              <a:rPr lang="en-US" sz="2000"/>
              <a:t>pour fumer</a:t>
            </a:r>
          </a:p>
        </p:txBody>
      </p:sp>
      <p:sp>
        <p:nvSpPr>
          <p:cNvPr id="71720" name="Text Box 40"/>
          <p:cNvSpPr txBox="1">
            <a:spLocks noChangeArrowheads="1"/>
          </p:cNvSpPr>
          <p:nvPr/>
        </p:nvSpPr>
        <p:spPr bwMode="auto">
          <a:xfrm>
            <a:off x="6269038" y="1158875"/>
            <a:ext cx="1446212" cy="427038"/>
          </a:xfrm>
          <a:prstGeom prst="rect">
            <a:avLst/>
          </a:prstGeom>
          <a:noFill/>
          <a:ln w="9525">
            <a:solidFill>
              <a:schemeClr val="tx1"/>
            </a:solidFill>
            <a:miter lim="800000"/>
            <a:headEnd/>
            <a:tailEnd/>
          </a:ln>
          <a:effectLst/>
        </p:spPr>
        <p:txBody>
          <a:bodyPr lIns="82945" tIns="41473" rIns="82945" bIns="41473">
            <a:spAutoFit/>
          </a:bodyPr>
          <a:lstStyle/>
          <a:p>
            <a:pPr algn="ctr" defTabSz="828675" eaLnBrk="0" hangingPunct="0"/>
            <a:r>
              <a:rPr lang="fr-FR" sz="2200"/>
              <a:t>Sommeil</a:t>
            </a:r>
          </a:p>
        </p:txBody>
      </p:sp>
      <p:sp>
        <p:nvSpPr>
          <p:cNvPr id="71721" name="AutoShape 41"/>
          <p:cNvSpPr>
            <a:spLocks noChangeArrowheads="1"/>
          </p:cNvSpPr>
          <p:nvPr/>
        </p:nvSpPr>
        <p:spPr bwMode="auto">
          <a:xfrm>
            <a:off x="8034338" y="2319338"/>
            <a:ext cx="404812" cy="1239837"/>
          </a:xfrm>
          <a:prstGeom prst="curvedLeftArrow">
            <a:avLst>
              <a:gd name="adj1" fmla="val 61255"/>
              <a:gd name="adj2" fmla="val 122510"/>
              <a:gd name="adj3" fmla="val 33333"/>
            </a:avLst>
          </a:prstGeom>
          <a:solidFill>
            <a:srgbClr val="00B8FF"/>
          </a:solidFill>
          <a:ln w="9525">
            <a:solidFill>
              <a:schemeClr val="tx1"/>
            </a:solidFill>
            <a:miter lim="800000"/>
            <a:headEnd/>
            <a:tailEnd/>
          </a:ln>
          <a:effectLst/>
        </p:spPr>
        <p:txBody>
          <a:bodyPr wrap="none" anchor="ctr"/>
          <a:lstStyle/>
          <a:p>
            <a:endParaRPr lang="fr-FR"/>
          </a:p>
        </p:txBody>
      </p:sp>
      <p:sp>
        <p:nvSpPr>
          <p:cNvPr id="71722" name="Line 42"/>
          <p:cNvSpPr>
            <a:spLocks noChangeShapeType="1"/>
          </p:cNvSpPr>
          <p:nvPr/>
        </p:nvSpPr>
        <p:spPr bwMode="auto">
          <a:xfrm>
            <a:off x="3124200" y="3429000"/>
            <a:ext cx="304800" cy="533400"/>
          </a:xfrm>
          <a:prstGeom prst="line">
            <a:avLst/>
          </a:prstGeom>
          <a:noFill/>
          <a:ln w="9525">
            <a:solidFill>
              <a:schemeClr val="tx1"/>
            </a:solidFill>
            <a:round/>
            <a:headEnd/>
            <a:tailEnd/>
          </a:ln>
          <a:effectLst/>
        </p:spPr>
        <p:txBody>
          <a:bodyPr/>
          <a:lstStyle/>
          <a:p>
            <a:endParaRPr lang="fr-FR"/>
          </a:p>
        </p:txBody>
      </p:sp>
      <p:sp>
        <p:nvSpPr>
          <p:cNvPr id="71723" name="Line 43"/>
          <p:cNvSpPr>
            <a:spLocks noChangeShapeType="1"/>
          </p:cNvSpPr>
          <p:nvPr/>
        </p:nvSpPr>
        <p:spPr bwMode="auto">
          <a:xfrm>
            <a:off x="4244975" y="2644775"/>
            <a:ext cx="327025" cy="784225"/>
          </a:xfrm>
          <a:prstGeom prst="line">
            <a:avLst/>
          </a:prstGeom>
          <a:noFill/>
          <a:ln w="9525">
            <a:solidFill>
              <a:schemeClr val="tx1"/>
            </a:solidFill>
            <a:round/>
            <a:headEnd/>
            <a:tailEnd/>
          </a:ln>
          <a:effectLst/>
        </p:spPr>
        <p:txBody>
          <a:bodyPr/>
          <a:lstStyle/>
          <a:p>
            <a:endParaRPr lang="fr-FR"/>
          </a:p>
        </p:txBody>
      </p:sp>
      <p:sp>
        <p:nvSpPr>
          <p:cNvPr id="71724" name="Line 44"/>
          <p:cNvSpPr>
            <a:spLocks noChangeShapeType="1"/>
          </p:cNvSpPr>
          <p:nvPr/>
        </p:nvSpPr>
        <p:spPr bwMode="auto">
          <a:xfrm flipH="1">
            <a:off x="4049713" y="2644775"/>
            <a:ext cx="195262" cy="784225"/>
          </a:xfrm>
          <a:prstGeom prst="line">
            <a:avLst/>
          </a:prstGeom>
          <a:noFill/>
          <a:ln w="9525">
            <a:solidFill>
              <a:schemeClr val="tx1"/>
            </a:solidFill>
            <a:round/>
            <a:headEnd/>
            <a:tailEnd/>
          </a:ln>
          <a:effectLst/>
        </p:spPr>
        <p:txBody>
          <a:bodyPr/>
          <a:lstStyle/>
          <a:p>
            <a:endParaRPr lang="fr-FR"/>
          </a:p>
        </p:txBody>
      </p:sp>
      <p:sp>
        <p:nvSpPr>
          <p:cNvPr id="71725" name="Text Box 45"/>
          <p:cNvSpPr txBox="1">
            <a:spLocks noChangeArrowheads="1"/>
          </p:cNvSpPr>
          <p:nvPr/>
        </p:nvSpPr>
        <p:spPr bwMode="auto">
          <a:xfrm>
            <a:off x="441325" y="239713"/>
            <a:ext cx="368300" cy="396875"/>
          </a:xfrm>
          <a:prstGeom prst="rect">
            <a:avLst/>
          </a:prstGeom>
          <a:noFill/>
          <a:ln w="9525">
            <a:noFill/>
            <a:miter lim="800000"/>
            <a:headEnd/>
            <a:tailEnd/>
          </a:ln>
          <a:effectLst/>
        </p:spPr>
        <p:txBody>
          <a:bodyPr wrap="none">
            <a:spAutoFit/>
          </a:bodyPr>
          <a:lstStyle/>
          <a:p>
            <a:r>
              <a:rPr lang="en-US" sz="2000" b="1"/>
              <a:t>A</a:t>
            </a:r>
          </a:p>
        </p:txBody>
      </p:sp>
      <p:sp>
        <p:nvSpPr>
          <p:cNvPr id="2" name="Espace réservé du numéro de diapositive 1"/>
          <p:cNvSpPr>
            <a:spLocks noGrp="1"/>
          </p:cNvSpPr>
          <p:nvPr>
            <p:ph type="sldNum" sz="quarter" idx="12"/>
          </p:nvPr>
        </p:nvSpPr>
        <p:spPr/>
        <p:txBody>
          <a:bodyPr/>
          <a:lstStyle/>
          <a:p>
            <a:fld id="{C5F60339-0CB1-4F86-8756-890D85358D73}" type="slidenum">
              <a:rPr lang="en-US" smtClean="0"/>
              <a:t>8</a:t>
            </a:fld>
            <a:endParaRPr lang="en-US"/>
          </a:p>
        </p:txBody>
      </p:sp>
    </p:spTree>
    <p:extLst>
      <p:ext uri="{BB962C8B-B14F-4D97-AF65-F5344CB8AC3E}">
        <p14:creationId xmlns:p14="http://schemas.microsoft.com/office/powerpoint/2010/main" val="20651058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Line 2"/>
          <p:cNvSpPr>
            <a:spLocks noChangeShapeType="1"/>
          </p:cNvSpPr>
          <p:nvPr/>
        </p:nvSpPr>
        <p:spPr bwMode="auto">
          <a:xfrm>
            <a:off x="1752600" y="5334000"/>
            <a:ext cx="6324600" cy="0"/>
          </a:xfrm>
          <a:prstGeom prst="line">
            <a:avLst/>
          </a:prstGeom>
          <a:noFill/>
          <a:ln w="9525">
            <a:solidFill>
              <a:schemeClr val="tx1"/>
            </a:solidFill>
            <a:round/>
            <a:headEnd/>
            <a:tailEnd type="triangle" w="med" len="med"/>
          </a:ln>
          <a:effectLst/>
        </p:spPr>
        <p:txBody>
          <a:bodyPr/>
          <a:lstStyle/>
          <a:p>
            <a:endParaRPr lang="fr-FR"/>
          </a:p>
        </p:txBody>
      </p:sp>
      <p:sp>
        <p:nvSpPr>
          <p:cNvPr id="69635" name="Line 3"/>
          <p:cNvSpPr>
            <a:spLocks noChangeShapeType="1"/>
          </p:cNvSpPr>
          <p:nvPr/>
        </p:nvSpPr>
        <p:spPr bwMode="auto">
          <a:xfrm flipV="1">
            <a:off x="1752600" y="838200"/>
            <a:ext cx="0" cy="4495800"/>
          </a:xfrm>
          <a:prstGeom prst="line">
            <a:avLst/>
          </a:prstGeom>
          <a:noFill/>
          <a:ln w="9525">
            <a:solidFill>
              <a:schemeClr val="tx1"/>
            </a:solidFill>
            <a:round/>
            <a:headEnd/>
            <a:tailEnd type="triangle" w="med" len="med"/>
          </a:ln>
          <a:effectLst/>
        </p:spPr>
        <p:txBody>
          <a:bodyPr/>
          <a:lstStyle/>
          <a:p>
            <a:endParaRPr lang="fr-FR"/>
          </a:p>
        </p:txBody>
      </p:sp>
      <p:sp>
        <p:nvSpPr>
          <p:cNvPr id="69636" name="Text Box 4"/>
          <p:cNvSpPr txBox="1">
            <a:spLocks noChangeArrowheads="1"/>
          </p:cNvSpPr>
          <p:nvPr/>
        </p:nvSpPr>
        <p:spPr bwMode="auto">
          <a:xfrm>
            <a:off x="2209800" y="5410200"/>
            <a:ext cx="1182688" cy="457200"/>
          </a:xfrm>
          <a:prstGeom prst="rect">
            <a:avLst/>
          </a:prstGeom>
          <a:noFill/>
          <a:ln w="9525">
            <a:noFill/>
            <a:miter lim="800000"/>
            <a:headEnd/>
            <a:tailEnd/>
          </a:ln>
          <a:effectLst/>
        </p:spPr>
        <p:txBody>
          <a:bodyPr wrap="none" lIns="91430" tIns="45715" rIns="91430" bIns="45715">
            <a:spAutoFit/>
          </a:bodyPr>
          <a:lstStyle/>
          <a:p>
            <a:pPr eaLnBrk="0" hangingPunct="0"/>
            <a:r>
              <a:rPr lang="fr-FR" sz="2400">
                <a:latin typeface="Times New Roman" pitchFamily="18" charset="0"/>
              </a:rPr>
              <a:t>08:00 h </a:t>
            </a:r>
            <a:endParaRPr lang="en-US" sz="2400">
              <a:latin typeface="Times New Roman" pitchFamily="18" charset="0"/>
            </a:endParaRPr>
          </a:p>
        </p:txBody>
      </p:sp>
      <p:sp>
        <p:nvSpPr>
          <p:cNvPr id="69637" name="Text Box 5"/>
          <p:cNvSpPr txBox="1">
            <a:spLocks noChangeArrowheads="1"/>
          </p:cNvSpPr>
          <p:nvPr/>
        </p:nvSpPr>
        <p:spPr bwMode="auto">
          <a:xfrm>
            <a:off x="6019800" y="5410200"/>
            <a:ext cx="877888" cy="457200"/>
          </a:xfrm>
          <a:prstGeom prst="rect">
            <a:avLst/>
          </a:prstGeom>
          <a:noFill/>
          <a:ln w="9525">
            <a:noFill/>
            <a:miter lim="800000"/>
            <a:headEnd/>
            <a:tailEnd/>
          </a:ln>
          <a:effectLst/>
        </p:spPr>
        <p:txBody>
          <a:bodyPr wrap="none" lIns="91430" tIns="45715" rIns="91430" bIns="45715">
            <a:spAutoFit/>
          </a:bodyPr>
          <a:lstStyle/>
          <a:p>
            <a:pPr eaLnBrk="0" hangingPunct="0"/>
            <a:r>
              <a:rPr lang="en-US" sz="2400">
                <a:latin typeface="Times New Roman" pitchFamily="18" charset="0"/>
              </a:rPr>
              <a:t>24:00</a:t>
            </a:r>
          </a:p>
        </p:txBody>
      </p:sp>
      <p:sp>
        <p:nvSpPr>
          <p:cNvPr id="69638" name="Text Box 6"/>
          <p:cNvSpPr txBox="1">
            <a:spLocks noChangeArrowheads="1"/>
          </p:cNvSpPr>
          <p:nvPr/>
        </p:nvSpPr>
        <p:spPr bwMode="auto">
          <a:xfrm>
            <a:off x="7756525" y="5451475"/>
            <a:ext cx="1106488" cy="457200"/>
          </a:xfrm>
          <a:prstGeom prst="rect">
            <a:avLst/>
          </a:prstGeom>
          <a:noFill/>
          <a:ln w="9525">
            <a:noFill/>
            <a:miter lim="800000"/>
            <a:headEnd/>
            <a:tailEnd/>
          </a:ln>
          <a:effectLst/>
        </p:spPr>
        <p:txBody>
          <a:bodyPr wrap="none" lIns="91430" tIns="45715" rIns="91430" bIns="45715">
            <a:spAutoFit/>
          </a:bodyPr>
          <a:lstStyle/>
          <a:p>
            <a:pPr eaLnBrk="0" hangingPunct="0"/>
            <a:r>
              <a:rPr lang="fr-FR" sz="2400">
                <a:latin typeface="Times New Roman" pitchFamily="18" charset="0"/>
              </a:rPr>
              <a:t>08:00 h</a:t>
            </a:r>
            <a:endParaRPr lang="en-US" sz="2400">
              <a:latin typeface="Times New Roman" pitchFamily="18" charset="0"/>
            </a:endParaRPr>
          </a:p>
        </p:txBody>
      </p:sp>
      <p:sp>
        <p:nvSpPr>
          <p:cNvPr id="69639" name="Text Box 7"/>
          <p:cNvSpPr txBox="1">
            <a:spLocks noChangeArrowheads="1"/>
          </p:cNvSpPr>
          <p:nvPr/>
        </p:nvSpPr>
        <p:spPr bwMode="auto">
          <a:xfrm>
            <a:off x="323850" y="1076325"/>
            <a:ext cx="1277938" cy="825500"/>
          </a:xfrm>
          <a:prstGeom prst="rect">
            <a:avLst/>
          </a:prstGeom>
          <a:noFill/>
          <a:ln w="9525">
            <a:noFill/>
            <a:miter lim="800000"/>
            <a:headEnd/>
            <a:tailEnd/>
          </a:ln>
          <a:effectLst/>
        </p:spPr>
        <p:txBody>
          <a:bodyPr wrap="none" lIns="91430" tIns="45715" rIns="91430" bIns="45715">
            <a:spAutoFit/>
          </a:bodyPr>
          <a:lstStyle/>
          <a:p>
            <a:pPr eaLnBrk="0" hangingPunct="0"/>
            <a:r>
              <a:rPr lang="fr-FR" sz="1600"/>
              <a:t>Nicotine </a:t>
            </a:r>
          </a:p>
          <a:p>
            <a:pPr eaLnBrk="0" hangingPunct="0"/>
            <a:r>
              <a:rPr lang="fr-FR" sz="1600"/>
              <a:t>plasmatique</a:t>
            </a:r>
          </a:p>
          <a:p>
            <a:pPr eaLnBrk="0" hangingPunct="0"/>
            <a:r>
              <a:rPr lang="fr-FR" sz="1600"/>
              <a:t>(ng/ml)</a:t>
            </a:r>
            <a:endParaRPr lang="en-US" sz="1600"/>
          </a:p>
        </p:txBody>
      </p:sp>
      <p:sp>
        <p:nvSpPr>
          <p:cNvPr id="69640" name="Line 8"/>
          <p:cNvSpPr>
            <a:spLocks noChangeShapeType="1"/>
          </p:cNvSpPr>
          <p:nvPr/>
        </p:nvSpPr>
        <p:spPr bwMode="auto">
          <a:xfrm>
            <a:off x="2209800" y="1066800"/>
            <a:ext cx="0" cy="533400"/>
          </a:xfrm>
          <a:prstGeom prst="line">
            <a:avLst/>
          </a:prstGeom>
          <a:noFill/>
          <a:ln w="9525">
            <a:solidFill>
              <a:schemeClr val="tx1"/>
            </a:solidFill>
            <a:round/>
            <a:headEnd/>
            <a:tailEnd type="triangle" w="med" len="med"/>
          </a:ln>
          <a:effectLst/>
        </p:spPr>
        <p:txBody>
          <a:bodyPr/>
          <a:lstStyle/>
          <a:p>
            <a:endParaRPr lang="fr-FR"/>
          </a:p>
        </p:txBody>
      </p:sp>
      <p:sp>
        <p:nvSpPr>
          <p:cNvPr id="69641" name="Line 9"/>
          <p:cNvSpPr>
            <a:spLocks noChangeShapeType="1"/>
          </p:cNvSpPr>
          <p:nvPr/>
        </p:nvSpPr>
        <p:spPr bwMode="auto">
          <a:xfrm>
            <a:off x="2819400" y="1066800"/>
            <a:ext cx="0" cy="533400"/>
          </a:xfrm>
          <a:prstGeom prst="line">
            <a:avLst/>
          </a:prstGeom>
          <a:noFill/>
          <a:ln w="9525">
            <a:solidFill>
              <a:schemeClr val="tx1"/>
            </a:solidFill>
            <a:round/>
            <a:headEnd/>
            <a:tailEnd type="triangle" w="med" len="med"/>
          </a:ln>
          <a:effectLst/>
        </p:spPr>
        <p:txBody>
          <a:bodyPr/>
          <a:lstStyle/>
          <a:p>
            <a:endParaRPr lang="fr-FR"/>
          </a:p>
        </p:txBody>
      </p:sp>
      <p:sp>
        <p:nvSpPr>
          <p:cNvPr id="69642" name="Line 10"/>
          <p:cNvSpPr>
            <a:spLocks noChangeShapeType="1"/>
          </p:cNvSpPr>
          <p:nvPr/>
        </p:nvSpPr>
        <p:spPr bwMode="auto">
          <a:xfrm>
            <a:off x="3962400" y="1066800"/>
            <a:ext cx="0" cy="533400"/>
          </a:xfrm>
          <a:prstGeom prst="line">
            <a:avLst/>
          </a:prstGeom>
          <a:noFill/>
          <a:ln w="9525">
            <a:solidFill>
              <a:schemeClr val="tx1"/>
            </a:solidFill>
            <a:round/>
            <a:headEnd/>
            <a:tailEnd type="triangle" w="med" len="med"/>
          </a:ln>
          <a:effectLst/>
        </p:spPr>
        <p:txBody>
          <a:bodyPr/>
          <a:lstStyle/>
          <a:p>
            <a:endParaRPr lang="fr-FR"/>
          </a:p>
        </p:txBody>
      </p:sp>
      <p:sp>
        <p:nvSpPr>
          <p:cNvPr id="69643" name="Line 11"/>
          <p:cNvSpPr>
            <a:spLocks noChangeShapeType="1"/>
          </p:cNvSpPr>
          <p:nvPr/>
        </p:nvSpPr>
        <p:spPr bwMode="auto">
          <a:xfrm>
            <a:off x="3352800" y="1066800"/>
            <a:ext cx="0" cy="533400"/>
          </a:xfrm>
          <a:prstGeom prst="line">
            <a:avLst/>
          </a:prstGeom>
          <a:noFill/>
          <a:ln w="9525">
            <a:solidFill>
              <a:schemeClr val="tx1"/>
            </a:solidFill>
            <a:round/>
            <a:headEnd/>
            <a:tailEnd type="triangle" w="med" len="med"/>
          </a:ln>
          <a:effectLst/>
        </p:spPr>
        <p:txBody>
          <a:bodyPr/>
          <a:lstStyle/>
          <a:p>
            <a:endParaRPr lang="fr-FR"/>
          </a:p>
        </p:txBody>
      </p:sp>
      <p:sp>
        <p:nvSpPr>
          <p:cNvPr id="69644" name="Line 12"/>
          <p:cNvSpPr>
            <a:spLocks noChangeShapeType="1"/>
          </p:cNvSpPr>
          <p:nvPr/>
        </p:nvSpPr>
        <p:spPr bwMode="auto">
          <a:xfrm>
            <a:off x="4876800" y="1066800"/>
            <a:ext cx="0" cy="533400"/>
          </a:xfrm>
          <a:prstGeom prst="line">
            <a:avLst/>
          </a:prstGeom>
          <a:noFill/>
          <a:ln w="9525">
            <a:solidFill>
              <a:schemeClr val="tx1"/>
            </a:solidFill>
            <a:round/>
            <a:headEnd/>
            <a:tailEnd type="triangle" w="med" len="med"/>
          </a:ln>
          <a:effectLst/>
        </p:spPr>
        <p:txBody>
          <a:bodyPr/>
          <a:lstStyle/>
          <a:p>
            <a:endParaRPr lang="fr-FR"/>
          </a:p>
        </p:txBody>
      </p:sp>
      <p:sp>
        <p:nvSpPr>
          <p:cNvPr id="69645" name="Text Box 13"/>
          <p:cNvSpPr txBox="1">
            <a:spLocks noChangeArrowheads="1"/>
          </p:cNvSpPr>
          <p:nvPr/>
        </p:nvSpPr>
        <p:spPr bwMode="auto">
          <a:xfrm>
            <a:off x="974725" y="4308475"/>
            <a:ext cx="336550" cy="457200"/>
          </a:xfrm>
          <a:prstGeom prst="rect">
            <a:avLst/>
          </a:prstGeom>
          <a:noFill/>
          <a:ln w="9525">
            <a:noFill/>
            <a:miter lim="800000"/>
            <a:headEnd/>
            <a:tailEnd/>
          </a:ln>
          <a:effectLst/>
        </p:spPr>
        <p:txBody>
          <a:bodyPr wrap="none" lIns="91430" tIns="45715" rIns="91430" bIns="45715">
            <a:spAutoFit/>
          </a:bodyPr>
          <a:lstStyle/>
          <a:p>
            <a:pPr eaLnBrk="0" hangingPunct="0"/>
            <a:r>
              <a:rPr lang="fr-FR" sz="2400">
                <a:latin typeface="Times New Roman" pitchFamily="18" charset="0"/>
              </a:rPr>
              <a:t>0</a:t>
            </a:r>
            <a:endParaRPr lang="en-US" sz="2400">
              <a:latin typeface="Times New Roman" pitchFamily="18" charset="0"/>
            </a:endParaRPr>
          </a:p>
        </p:txBody>
      </p:sp>
      <p:sp>
        <p:nvSpPr>
          <p:cNvPr id="69646" name="Text Box 14"/>
          <p:cNvSpPr txBox="1">
            <a:spLocks noChangeArrowheads="1"/>
          </p:cNvSpPr>
          <p:nvPr/>
        </p:nvSpPr>
        <p:spPr bwMode="auto">
          <a:xfrm>
            <a:off x="822325" y="3089275"/>
            <a:ext cx="488950" cy="457200"/>
          </a:xfrm>
          <a:prstGeom prst="rect">
            <a:avLst/>
          </a:prstGeom>
          <a:noFill/>
          <a:ln w="9525">
            <a:noFill/>
            <a:miter lim="800000"/>
            <a:headEnd/>
            <a:tailEnd/>
          </a:ln>
          <a:effectLst/>
        </p:spPr>
        <p:txBody>
          <a:bodyPr wrap="none" lIns="91430" tIns="45715" rIns="91430" bIns="45715">
            <a:spAutoFit/>
          </a:bodyPr>
          <a:lstStyle/>
          <a:p>
            <a:pPr eaLnBrk="0" hangingPunct="0"/>
            <a:r>
              <a:rPr lang="fr-FR" sz="2400">
                <a:latin typeface="Times New Roman" pitchFamily="18" charset="0"/>
              </a:rPr>
              <a:t>20</a:t>
            </a:r>
            <a:endParaRPr lang="en-US" sz="2400">
              <a:latin typeface="Times New Roman" pitchFamily="18" charset="0"/>
            </a:endParaRPr>
          </a:p>
        </p:txBody>
      </p:sp>
      <p:sp>
        <p:nvSpPr>
          <p:cNvPr id="69647" name="Line 15"/>
          <p:cNvSpPr>
            <a:spLocks noChangeShapeType="1"/>
          </p:cNvSpPr>
          <p:nvPr/>
        </p:nvSpPr>
        <p:spPr bwMode="auto">
          <a:xfrm>
            <a:off x="5867400" y="1196975"/>
            <a:ext cx="0" cy="533400"/>
          </a:xfrm>
          <a:prstGeom prst="line">
            <a:avLst/>
          </a:prstGeom>
          <a:noFill/>
          <a:ln w="9525">
            <a:solidFill>
              <a:schemeClr val="tx1"/>
            </a:solidFill>
            <a:round/>
            <a:headEnd/>
            <a:tailEnd type="triangle" w="med" len="med"/>
          </a:ln>
          <a:effectLst/>
        </p:spPr>
        <p:txBody>
          <a:bodyPr/>
          <a:lstStyle/>
          <a:p>
            <a:endParaRPr lang="fr-FR"/>
          </a:p>
        </p:txBody>
      </p:sp>
      <p:sp>
        <p:nvSpPr>
          <p:cNvPr id="69648" name="Text Box 16"/>
          <p:cNvSpPr txBox="1">
            <a:spLocks noChangeArrowheads="1"/>
          </p:cNvSpPr>
          <p:nvPr/>
        </p:nvSpPr>
        <p:spPr bwMode="auto">
          <a:xfrm>
            <a:off x="6227763" y="1268413"/>
            <a:ext cx="1800225" cy="466725"/>
          </a:xfrm>
          <a:prstGeom prst="rect">
            <a:avLst/>
          </a:prstGeom>
          <a:noFill/>
          <a:ln w="9525">
            <a:solidFill>
              <a:schemeClr val="tx1"/>
            </a:solidFill>
            <a:miter lim="800000"/>
            <a:headEnd/>
            <a:tailEnd/>
          </a:ln>
          <a:effectLst/>
        </p:spPr>
        <p:txBody>
          <a:bodyPr lIns="91430" tIns="45715" rIns="91430" bIns="45715">
            <a:spAutoFit/>
          </a:bodyPr>
          <a:lstStyle/>
          <a:p>
            <a:pPr eaLnBrk="0" hangingPunct="0"/>
            <a:r>
              <a:rPr lang="fr-FR" sz="2400">
                <a:latin typeface="Times New Roman" pitchFamily="18" charset="0"/>
              </a:rPr>
              <a:t>Sommeil</a:t>
            </a:r>
            <a:endParaRPr lang="en-US" sz="2400">
              <a:latin typeface="Times New Roman" pitchFamily="18" charset="0"/>
            </a:endParaRPr>
          </a:p>
        </p:txBody>
      </p:sp>
      <p:sp>
        <p:nvSpPr>
          <p:cNvPr id="69649" name="Text Box 17"/>
          <p:cNvSpPr txBox="1">
            <a:spLocks noChangeArrowheads="1"/>
          </p:cNvSpPr>
          <p:nvPr/>
        </p:nvSpPr>
        <p:spPr bwMode="auto">
          <a:xfrm>
            <a:off x="2422525" y="344488"/>
            <a:ext cx="4297363" cy="466725"/>
          </a:xfrm>
          <a:prstGeom prst="rect">
            <a:avLst/>
          </a:prstGeom>
          <a:noFill/>
          <a:ln w="9525">
            <a:solidFill>
              <a:schemeClr val="accent2"/>
            </a:solidFill>
            <a:miter lim="800000"/>
            <a:headEnd/>
            <a:tailEnd/>
          </a:ln>
          <a:effectLst/>
        </p:spPr>
        <p:txBody>
          <a:bodyPr wrap="none" lIns="91430" tIns="45715" rIns="91430" bIns="45715">
            <a:spAutoFit/>
          </a:bodyPr>
          <a:lstStyle/>
          <a:p>
            <a:pPr eaLnBrk="0" hangingPunct="0"/>
            <a:r>
              <a:rPr lang="fr-FR" sz="2400">
                <a:solidFill>
                  <a:srgbClr val="0000FF"/>
                </a:solidFill>
              </a:rPr>
              <a:t>Produits à absorption buccale </a:t>
            </a:r>
            <a:endParaRPr lang="en-US" sz="2400">
              <a:solidFill>
                <a:srgbClr val="0000FF"/>
              </a:solidFill>
            </a:endParaRPr>
          </a:p>
        </p:txBody>
      </p:sp>
      <p:sp>
        <p:nvSpPr>
          <p:cNvPr id="69650" name="Line 18"/>
          <p:cNvSpPr>
            <a:spLocks noChangeShapeType="1"/>
          </p:cNvSpPr>
          <p:nvPr/>
        </p:nvSpPr>
        <p:spPr bwMode="auto">
          <a:xfrm flipH="1">
            <a:off x="1676400" y="4572000"/>
            <a:ext cx="76200" cy="0"/>
          </a:xfrm>
          <a:prstGeom prst="line">
            <a:avLst/>
          </a:prstGeom>
          <a:noFill/>
          <a:ln w="9525">
            <a:solidFill>
              <a:schemeClr val="tx1"/>
            </a:solidFill>
            <a:round/>
            <a:headEnd/>
            <a:tailEnd/>
          </a:ln>
          <a:effectLst/>
        </p:spPr>
        <p:txBody>
          <a:bodyPr wrap="none" anchor="ctr"/>
          <a:lstStyle/>
          <a:p>
            <a:endParaRPr lang="fr-FR"/>
          </a:p>
        </p:txBody>
      </p:sp>
      <p:sp>
        <p:nvSpPr>
          <p:cNvPr id="69651" name="Line 19"/>
          <p:cNvSpPr>
            <a:spLocks noChangeShapeType="1"/>
          </p:cNvSpPr>
          <p:nvPr/>
        </p:nvSpPr>
        <p:spPr bwMode="auto">
          <a:xfrm flipH="1">
            <a:off x="1676400" y="3352800"/>
            <a:ext cx="76200" cy="0"/>
          </a:xfrm>
          <a:prstGeom prst="line">
            <a:avLst/>
          </a:prstGeom>
          <a:noFill/>
          <a:ln w="9525">
            <a:solidFill>
              <a:schemeClr val="tx1"/>
            </a:solidFill>
            <a:round/>
            <a:headEnd/>
            <a:tailEnd/>
          </a:ln>
          <a:effectLst/>
        </p:spPr>
        <p:txBody>
          <a:bodyPr wrap="none" anchor="ctr"/>
          <a:lstStyle/>
          <a:p>
            <a:endParaRPr lang="fr-FR"/>
          </a:p>
        </p:txBody>
      </p:sp>
      <p:sp>
        <p:nvSpPr>
          <p:cNvPr id="69652" name="Line 20"/>
          <p:cNvSpPr>
            <a:spLocks noChangeShapeType="1"/>
          </p:cNvSpPr>
          <p:nvPr/>
        </p:nvSpPr>
        <p:spPr bwMode="auto">
          <a:xfrm>
            <a:off x="2514600" y="5334000"/>
            <a:ext cx="0" cy="0"/>
          </a:xfrm>
          <a:prstGeom prst="line">
            <a:avLst/>
          </a:prstGeom>
          <a:noFill/>
          <a:ln w="9525">
            <a:solidFill>
              <a:schemeClr val="tx1"/>
            </a:solidFill>
            <a:round/>
            <a:headEnd/>
            <a:tailEnd/>
          </a:ln>
          <a:effectLst/>
        </p:spPr>
        <p:txBody>
          <a:bodyPr wrap="none" anchor="ctr"/>
          <a:lstStyle/>
          <a:p>
            <a:endParaRPr lang="fr-FR"/>
          </a:p>
        </p:txBody>
      </p:sp>
      <p:sp>
        <p:nvSpPr>
          <p:cNvPr id="69653" name="Line 21"/>
          <p:cNvSpPr>
            <a:spLocks noChangeShapeType="1"/>
          </p:cNvSpPr>
          <p:nvPr/>
        </p:nvSpPr>
        <p:spPr bwMode="auto">
          <a:xfrm>
            <a:off x="2362200" y="5334000"/>
            <a:ext cx="0" cy="76200"/>
          </a:xfrm>
          <a:prstGeom prst="line">
            <a:avLst/>
          </a:prstGeom>
          <a:noFill/>
          <a:ln w="9525">
            <a:solidFill>
              <a:schemeClr val="tx1"/>
            </a:solidFill>
            <a:round/>
            <a:headEnd/>
            <a:tailEnd/>
          </a:ln>
          <a:effectLst/>
        </p:spPr>
        <p:txBody>
          <a:bodyPr wrap="none" anchor="ctr"/>
          <a:lstStyle/>
          <a:p>
            <a:endParaRPr lang="fr-FR"/>
          </a:p>
        </p:txBody>
      </p:sp>
      <p:sp>
        <p:nvSpPr>
          <p:cNvPr id="69654" name="Line 22"/>
          <p:cNvSpPr>
            <a:spLocks noChangeShapeType="1"/>
          </p:cNvSpPr>
          <p:nvPr/>
        </p:nvSpPr>
        <p:spPr bwMode="auto">
          <a:xfrm>
            <a:off x="6400800" y="5334000"/>
            <a:ext cx="0" cy="76200"/>
          </a:xfrm>
          <a:prstGeom prst="line">
            <a:avLst/>
          </a:prstGeom>
          <a:noFill/>
          <a:ln w="9525">
            <a:solidFill>
              <a:schemeClr val="tx1"/>
            </a:solidFill>
            <a:round/>
            <a:headEnd/>
            <a:tailEnd/>
          </a:ln>
          <a:effectLst/>
        </p:spPr>
        <p:txBody>
          <a:bodyPr wrap="none" anchor="ctr"/>
          <a:lstStyle/>
          <a:p>
            <a:endParaRPr lang="fr-FR"/>
          </a:p>
        </p:txBody>
      </p:sp>
      <p:sp>
        <p:nvSpPr>
          <p:cNvPr id="69655" name="Line 23"/>
          <p:cNvSpPr>
            <a:spLocks noChangeShapeType="1"/>
          </p:cNvSpPr>
          <p:nvPr/>
        </p:nvSpPr>
        <p:spPr bwMode="auto">
          <a:xfrm>
            <a:off x="7924800" y="5334000"/>
            <a:ext cx="0" cy="152400"/>
          </a:xfrm>
          <a:prstGeom prst="line">
            <a:avLst/>
          </a:prstGeom>
          <a:noFill/>
          <a:ln w="9525">
            <a:solidFill>
              <a:schemeClr val="tx1"/>
            </a:solidFill>
            <a:round/>
            <a:headEnd/>
            <a:tailEnd/>
          </a:ln>
          <a:effectLst/>
        </p:spPr>
        <p:txBody>
          <a:bodyPr wrap="none" anchor="ctr"/>
          <a:lstStyle/>
          <a:p>
            <a:endParaRPr lang="fr-FR"/>
          </a:p>
        </p:txBody>
      </p:sp>
      <p:sp>
        <p:nvSpPr>
          <p:cNvPr id="69656" name="Line 24"/>
          <p:cNvSpPr>
            <a:spLocks noChangeShapeType="1"/>
          </p:cNvSpPr>
          <p:nvPr/>
        </p:nvSpPr>
        <p:spPr bwMode="auto">
          <a:xfrm>
            <a:off x="1835150" y="3357563"/>
            <a:ext cx="5976938" cy="0"/>
          </a:xfrm>
          <a:prstGeom prst="line">
            <a:avLst/>
          </a:prstGeom>
          <a:noFill/>
          <a:ln w="12700">
            <a:solidFill>
              <a:schemeClr val="tx1"/>
            </a:solidFill>
            <a:prstDash val="dash"/>
            <a:round/>
            <a:headEnd/>
            <a:tailEnd/>
          </a:ln>
          <a:effectLst/>
        </p:spPr>
        <p:txBody>
          <a:bodyPr/>
          <a:lstStyle/>
          <a:p>
            <a:endParaRPr lang="fr-FR"/>
          </a:p>
        </p:txBody>
      </p:sp>
      <p:sp>
        <p:nvSpPr>
          <p:cNvPr id="69657" name="Text Box 25"/>
          <p:cNvSpPr txBox="1">
            <a:spLocks noChangeArrowheads="1"/>
          </p:cNvSpPr>
          <p:nvPr/>
        </p:nvSpPr>
        <p:spPr bwMode="auto">
          <a:xfrm>
            <a:off x="6084888" y="2662238"/>
            <a:ext cx="3016250" cy="1220787"/>
          </a:xfrm>
          <a:prstGeom prst="rect">
            <a:avLst/>
          </a:prstGeom>
          <a:noFill/>
          <a:ln w="9525">
            <a:noFill/>
            <a:miter lim="800000"/>
            <a:headEnd/>
            <a:tailEnd/>
          </a:ln>
          <a:effectLst/>
        </p:spPr>
        <p:txBody>
          <a:bodyPr wrap="none" lIns="91430" tIns="45715" rIns="91430" bIns="45715">
            <a:spAutoFit/>
          </a:bodyPr>
          <a:lstStyle/>
          <a:p>
            <a:r>
              <a:rPr lang="fr-FR"/>
              <a:t>Seuil d’envie/craving</a:t>
            </a:r>
          </a:p>
          <a:p>
            <a:r>
              <a:rPr lang="fr-FR"/>
              <a:t>pour fumer ou prendre de la</a:t>
            </a:r>
          </a:p>
          <a:p>
            <a:r>
              <a:rPr lang="fr-FR"/>
              <a:t>nicotine</a:t>
            </a:r>
          </a:p>
          <a:p>
            <a:pPr eaLnBrk="0" hangingPunct="0"/>
            <a:endParaRPr lang="fr-FR" sz="2000" b="1"/>
          </a:p>
        </p:txBody>
      </p:sp>
      <p:sp>
        <p:nvSpPr>
          <p:cNvPr id="69658" name="Freeform 26"/>
          <p:cNvSpPr>
            <a:spLocks/>
          </p:cNvSpPr>
          <p:nvPr/>
        </p:nvSpPr>
        <p:spPr bwMode="auto">
          <a:xfrm>
            <a:off x="2076450" y="3132138"/>
            <a:ext cx="5680075" cy="1408112"/>
          </a:xfrm>
          <a:custGeom>
            <a:avLst/>
            <a:gdLst/>
            <a:ahLst/>
            <a:cxnLst>
              <a:cxn ang="0">
                <a:pos x="0" y="887"/>
              </a:cxn>
              <a:cxn ang="0">
                <a:pos x="47" y="839"/>
              </a:cxn>
              <a:cxn ang="0">
                <a:pos x="129" y="717"/>
              </a:cxn>
              <a:cxn ang="0">
                <a:pos x="169" y="656"/>
              </a:cxn>
              <a:cxn ang="0">
                <a:pos x="305" y="480"/>
              </a:cxn>
              <a:cxn ang="0">
                <a:pos x="420" y="392"/>
              </a:cxn>
              <a:cxn ang="0">
                <a:pos x="461" y="378"/>
              </a:cxn>
              <a:cxn ang="0">
                <a:pos x="481" y="372"/>
              </a:cxn>
              <a:cxn ang="0">
                <a:pos x="569" y="331"/>
              </a:cxn>
              <a:cxn ang="0">
                <a:pos x="881" y="209"/>
              </a:cxn>
              <a:cxn ang="0">
                <a:pos x="1104" y="134"/>
              </a:cxn>
              <a:cxn ang="0">
                <a:pos x="1287" y="101"/>
              </a:cxn>
              <a:cxn ang="0">
                <a:pos x="1436" y="67"/>
              </a:cxn>
              <a:cxn ang="0">
                <a:pos x="1586" y="33"/>
              </a:cxn>
              <a:cxn ang="0">
                <a:pos x="1674" y="13"/>
              </a:cxn>
              <a:cxn ang="0">
                <a:pos x="2162" y="46"/>
              </a:cxn>
              <a:cxn ang="0">
                <a:pos x="2392" y="168"/>
              </a:cxn>
              <a:cxn ang="0">
                <a:pos x="2494" y="216"/>
              </a:cxn>
              <a:cxn ang="0">
                <a:pos x="2582" y="256"/>
              </a:cxn>
              <a:cxn ang="0">
                <a:pos x="2704" y="317"/>
              </a:cxn>
              <a:cxn ang="0">
                <a:pos x="2765" y="345"/>
              </a:cxn>
              <a:cxn ang="0">
                <a:pos x="2785" y="351"/>
              </a:cxn>
              <a:cxn ang="0">
                <a:pos x="2846" y="385"/>
              </a:cxn>
              <a:cxn ang="0">
                <a:pos x="2968" y="473"/>
              </a:cxn>
              <a:cxn ang="0">
                <a:pos x="3070" y="534"/>
              </a:cxn>
              <a:cxn ang="0">
                <a:pos x="3131" y="568"/>
              </a:cxn>
              <a:cxn ang="0">
                <a:pos x="3171" y="595"/>
              </a:cxn>
              <a:cxn ang="0">
                <a:pos x="3212" y="609"/>
              </a:cxn>
              <a:cxn ang="0">
                <a:pos x="3334" y="683"/>
              </a:cxn>
              <a:cxn ang="0">
                <a:pos x="3578" y="778"/>
              </a:cxn>
            </a:cxnLst>
            <a:rect l="0" t="0" r="r" b="b"/>
            <a:pathLst>
              <a:path w="3578" h="887">
                <a:moveTo>
                  <a:pt x="0" y="887"/>
                </a:moveTo>
                <a:cubicBezTo>
                  <a:pt x="27" y="878"/>
                  <a:pt x="27" y="860"/>
                  <a:pt x="47" y="839"/>
                </a:cubicBezTo>
                <a:cubicBezTo>
                  <a:pt x="64" y="791"/>
                  <a:pt x="102" y="758"/>
                  <a:pt x="129" y="717"/>
                </a:cubicBezTo>
                <a:cubicBezTo>
                  <a:pt x="137" y="689"/>
                  <a:pt x="151" y="679"/>
                  <a:pt x="169" y="656"/>
                </a:cubicBezTo>
                <a:cubicBezTo>
                  <a:pt x="210" y="603"/>
                  <a:pt x="249" y="517"/>
                  <a:pt x="305" y="480"/>
                </a:cubicBezTo>
                <a:cubicBezTo>
                  <a:pt x="325" y="449"/>
                  <a:pt x="383" y="409"/>
                  <a:pt x="420" y="392"/>
                </a:cubicBezTo>
                <a:cubicBezTo>
                  <a:pt x="433" y="386"/>
                  <a:pt x="447" y="382"/>
                  <a:pt x="461" y="378"/>
                </a:cubicBezTo>
                <a:cubicBezTo>
                  <a:pt x="468" y="376"/>
                  <a:pt x="481" y="372"/>
                  <a:pt x="481" y="372"/>
                </a:cubicBezTo>
                <a:cubicBezTo>
                  <a:pt x="507" y="354"/>
                  <a:pt x="538" y="339"/>
                  <a:pt x="569" y="331"/>
                </a:cubicBezTo>
                <a:cubicBezTo>
                  <a:pt x="661" y="267"/>
                  <a:pt x="775" y="245"/>
                  <a:pt x="881" y="209"/>
                </a:cubicBezTo>
                <a:cubicBezTo>
                  <a:pt x="955" y="183"/>
                  <a:pt x="1030" y="160"/>
                  <a:pt x="1104" y="134"/>
                </a:cubicBezTo>
                <a:cubicBezTo>
                  <a:pt x="1162" y="114"/>
                  <a:pt x="1228" y="118"/>
                  <a:pt x="1287" y="101"/>
                </a:cubicBezTo>
                <a:cubicBezTo>
                  <a:pt x="1337" y="86"/>
                  <a:pt x="1385" y="77"/>
                  <a:pt x="1436" y="67"/>
                </a:cubicBezTo>
                <a:cubicBezTo>
                  <a:pt x="1487" y="57"/>
                  <a:pt x="1534" y="41"/>
                  <a:pt x="1586" y="33"/>
                </a:cubicBezTo>
                <a:cubicBezTo>
                  <a:pt x="1615" y="23"/>
                  <a:pt x="1644" y="18"/>
                  <a:pt x="1674" y="13"/>
                </a:cubicBezTo>
                <a:cubicBezTo>
                  <a:pt x="1840" y="16"/>
                  <a:pt x="2003" y="0"/>
                  <a:pt x="2162" y="46"/>
                </a:cubicBezTo>
                <a:cubicBezTo>
                  <a:pt x="2218" y="84"/>
                  <a:pt x="2328" y="154"/>
                  <a:pt x="2392" y="168"/>
                </a:cubicBezTo>
                <a:cubicBezTo>
                  <a:pt x="2423" y="192"/>
                  <a:pt x="2457" y="203"/>
                  <a:pt x="2494" y="216"/>
                </a:cubicBezTo>
                <a:cubicBezTo>
                  <a:pt x="2526" y="228"/>
                  <a:pt x="2549" y="247"/>
                  <a:pt x="2582" y="256"/>
                </a:cubicBezTo>
                <a:cubicBezTo>
                  <a:pt x="2616" y="280"/>
                  <a:pt x="2664" y="306"/>
                  <a:pt x="2704" y="317"/>
                </a:cubicBezTo>
                <a:cubicBezTo>
                  <a:pt x="2735" y="339"/>
                  <a:pt x="2718" y="330"/>
                  <a:pt x="2765" y="345"/>
                </a:cubicBezTo>
                <a:cubicBezTo>
                  <a:pt x="2772" y="347"/>
                  <a:pt x="2785" y="351"/>
                  <a:pt x="2785" y="351"/>
                </a:cubicBezTo>
                <a:cubicBezTo>
                  <a:pt x="2805" y="365"/>
                  <a:pt x="2828" y="369"/>
                  <a:pt x="2846" y="385"/>
                </a:cubicBezTo>
                <a:cubicBezTo>
                  <a:pt x="2884" y="418"/>
                  <a:pt x="2926" y="445"/>
                  <a:pt x="2968" y="473"/>
                </a:cubicBezTo>
                <a:cubicBezTo>
                  <a:pt x="3001" y="495"/>
                  <a:pt x="3031" y="523"/>
                  <a:pt x="3070" y="534"/>
                </a:cubicBezTo>
                <a:cubicBezTo>
                  <a:pt x="3116" y="565"/>
                  <a:pt x="3095" y="556"/>
                  <a:pt x="3131" y="568"/>
                </a:cubicBezTo>
                <a:cubicBezTo>
                  <a:pt x="3144" y="577"/>
                  <a:pt x="3156" y="590"/>
                  <a:pt x="3171" y="595"/>
                </a:cubicBezTo>
                <a:cubicBezTo>
                  <a:pt x="3185" y="600"/>
                  <a:pt x="3200" y="601"/>
                  <a:pt x="3212" y="609"/>
                </a:cubicBezTo>
                <a:cubicBezTo>
                  <a:pt x="3233" y="623"/>
                  <a:pt x="3311" y="675"/>
                  <a:pt x="3334" y="683"/>
                </a:cubicBezTo>
                <a:cubicBezTo>
                  <a:pt x="3417" y="711"/>
                  <a:pt x="3511" y="716"/>
                  <a:pt x="3578" y="778"/>
                </a:cubicBezTo>
              </a:path>
            </a:pathLst>
          </a:custGeom>
          <a:noFill/>
          <a:ln w="19050">
            <a:solidFill>
              <a:srgbClr val="0000FF"/>
            </a:solidFill>
            <a:round/>
            <a:headEnd/>
            <a:tailEnd/>
          </a:ln>
          <a:effectLst/>
        </p:spPr>
        <p:txBody>
          <a:bodyPr/>
          <a:lstStyle/>
          <a:p>
            <a:endParaRPr lang="fr-FR"/>
          </a:p>
        </p:txBody>
      </p:sp>
      <p:sp>
        <p:nvSpPr>
          <p:cNvPr id="69659" name="Text Box 27"/>
          <p:cNvSpPr txBox="1">
            <a:spLocks noChangeArrowheads="1"/>
          </p:cNvSpPr>
          <p:nvPr/>
        </p:nvSpPr>
        <p:spPr bwMode="auto">
          <a:xfrm>
            <a:off x="5615781" y="3883025"/>
            <a:ext cx="2028869" cy="400099"/>
          </a:xfrm>
          <a:prstGeom prst="rect">
            <a:avLst/>
          </a:prstGeom>
          <a:noFill/>
          <a:ln w="9525">
            <a:solidFill>
              <a:srgbClr val="0000FF"/>
            </a:solidFill>
            <a:miter lim="800000"/>
            <a:headEnd/>
            <a:tailEnd/>
          </a:ln>
          <a:effectLst/>
        </p:spPr>
        <p:txBody>
          <a:bodyPr wrap="none" lIns="91430" tIns="45715" rIns="91430" bIns="45715">
            <a:spAutoFit/>
          </a:bodyPr>
          <a:lstStyle/>
          <a:p>
            <a:r>
              <a:rPr lang="fr-FR" sz="2000" b="1" dirty="0" smtClean="0">
                <a:solidFill>
                  <a:srgbClr val="FF0000"/>
                </a:solidFill>
              </a:rPr>
              <a:t>Patch nicotinique</a:t>
            </a:r>
            <a:endParaRPr lang="fr-FR" sz="2000" b="1" dirty="0">
              <a:solidFill>
                <a:srgbClr val="FF0000"/>
              </a:solidFill>
            </a:endParaRPr>
          </a:p>
        </p:txBody>
      </p:sp>
      <p:sp>
        <p:nvSpPr>
          <p:cNvPr id="69660" name="Line 28"/>
          <p:cNvSpPr>
            <a:spLocks noChangeShapeType="1"/>
          </p:cNvSpPr>
          <p:nvPr/>
        </p:nvSpPr>
        <p:spPr bwMode="auto">
          <a:xfrm flipV="1">
            <a:off x="2051050" y="3716338"/>
            <a:ext cx="217488" cy="792162"/>
          </a:xfrm>
          <a:prstGeom prst="line">
            <a:avLst/>
          </a:prstGeom>
          <a:noFill/>
          <a:ln w="19050">
            <a:solidFill>
              <a:srgbClr val="0000FF"/>
            </a:solidFill>
            <a:round/>
            <a:headEnd/>
            <a:tailEnd/>
          </a:ln>
          <a:effectLst/>
        </p:spPr>
        <p:txBody>
          <a:bodyPr/>
          <a:lstStyle/>
          <a:p>
            <a:endParaRPr lang="fr-FR"/>
          </a:p>
        </p:txBody>
      </p:sp>
      <p:sp>
        <p:nvSpPr>
          <p:cNvPr id="69661" name="Line 29"/>
          <p:cNvSpPr>
            <a:spLocks noChangeShapeType="1"/>
          </p:cNvSpPr>
          <p:nvPr/>
        </p:nvSpPr>
        <p:spPr bwMode="auto">
          <a:xfrm>
            <a:off x="2268538" y="3716338"/>
            <a:ext cx="142875" cy="217487"/>
          </a:xfrm>
          <a:prstGeom prst="line">
            <a:avLst/>
          </a:prstGeom>
          <a:noFill/>
          <a:ln w="19050">
            <a:solidFill>
              <a:srgbClr val="0000FF"/>
            </a:solidFill>
            <a:round/>
            <a:headEnd/>
            <a:tailEnd/>
          </a:ln>
          <a:effectLst/>
        </p:spPr>
        <p:txBody>
          <a:bodyPr/>
          <a:lstStyle/>
          <a:p>
            <a:endParaRPr lang="fr-FR"/>
          </a:p>
        </p:txBody>
      </p:sp>
      <p:sp>
        <p:nvSpPr>
          <p:cNvPr id="69662" name="Line 30"/>
          <p:cNvSpPr>
            <a:spLocks noChangeShapeType="1"/>
          </p:cNvSpPr>
          <p:nvPr/>
        </p:nvSpPr>
        <p:spPr bwMode="auto">
          <a:xfrm flipV="1">
            <a:off x="2411413" y="3068638"/>
            <a:ext cx="431800" cy="865187"/>
          </a:xfrm>
          <a:prstGeom prst="line">
            <a:avLst/>
          </a:prstGeom>
          <a:noFill/>
          <a:ln w="19050">
            <a:solidFill>
              <a:srgbClr val="0000FF"/>
            </a:solidFill>
            <a:round/>
            <a:headEnd/>
            <a:tailEnd/>
          </a:ln>
          <a:effectLst/>
        </p:spPr>
        <p:txBody>
          <a:bodyPr/>
          <a:lstStyle/>
          <a:p>
            <a:endParaRPr lang="fr-FR"/>
          </a:p>
        </p:txBody>
      </p:sp>
      <p:sp>
        <p:nvSpPr>
          <p:cNvPr id="69663" name="Line 31"/>
          <p:cNvSpPr>
            <a:spLocks noChangeShapeType="1"/>
          </p:cNvSpPr>
          <p:nvPr/>
        </p:nvSpPr>
        <p:spPr bwMode="auto">
          <a:xfrm>
            <a:off x="2843213" y="3068638"/>
            <a:ext cx="288925" cy="431800"/>
          </a:xfrm>
          <a:prstGeom prst="line">
            <a:avLst/>
          </a:prstGeom>
          <a:noFill/>
          <a:ln w="19050">
            <a:solidFill>
              <a:srgbClr val="0000FF"/>
            </a:solidFill>
            <a:round/>
            <a:headEnd/>
            <a:tailEnd/>
          </a:ln>
          <a:effectLst/>
        </p:spPr>
        <p:txBody>
          <a:bodyPr/>
          <a:lstStyle/>
          <a:p>
            <a:endParaRPr lang="fr-FR"/>
          </a:p>
        </p:txBody>
      </p:sp>
      <p:sp>
        <p:nvSpPr>
          <p:cNvPr id="69664" name="Line 32"/>
          <p:cNvSpPr>
            <a:spLocks noChangeShapeType="1"/>
          </p:cNvSpPr>
          <p:nvPr/>
        </p:nvSpPr>
        <p:spPr bwMode="auto">
          <a:xfrm flipV="1">
            <a:off x="3132138" y="2636838"/>
            <a:ext cx="576262" cy="863600"/>
          </a:xfrm>
          <a:prstGeom prst="line">
            <a:avLst/>
          </a:prstGeom>
          <a:noFill/>
          <a:ln w="19050">
            <a:solidFill>
              <a:srgbClr val="0000FF"/>
            </a:solidFill>
            <a:round/>
            <a:headEnd/>
            <a:tailEnd/>
          </a:ln>
          <a:effectLst/>
        </p:spPr>
        <p:txBody>
          <a:bodyPr/>
          <a:lstStyle/>
          <a:p>
            <a:endParaRPr lang="fr-FR"/>
          </a:p>
        </p:txBody>
      </p:sp>
      <p:sp>
        <p:nvSpPr>
          <p:cNvPr id="69665" name="Line 33"/>
          <p:cNvSpPr>
            <a:spLocks noChangeShapeType="1"/>
          </p:cNvSpPr>
          <p:nvPr/>
        </p:nvSpPr>
        <p:spPr bwMode="auto">
          <a:xfrm>
            <a:off x="3708400" y="2636838"/>
            <a:ext cx="215900" cy="504825"/>
          </a:xfrm>
          <a:prstGeom prst="line">
            <a:avLst/>
          </a:prstGeom>
          <a:noFill/>
          <a:ln w="19050">
            <a:solidFill>
              <a:srgbClr val="0000FF"/>
            </a:solidFill>
            <a:round/>
            <a:headEnd/>
            <a:tailEnd/>
          </a:ln>
          <a:effectLst/>
        </p:spPr>
        <p:txBody>
          <a:bodyPr/>
          <a:lstStyle/>
          <a:p>
            <a:endParaRPr lang="fr-FR"/>
          </a:p>
        </p:txBody>
      </p:sp>
      <p:sp>
        <p:nvSpPr>
          <p:cNvPr id="69666" name="Line 34"/>
          <p:cNvSpPr>
            <a:spLocks noChangeShapeType="1"/>
          </p:cNvSpPr>
          <p:nvPr/>
        </p:nvSpPr>
        <p:spPr bwMode="auto">
          <a:xfrm flipV="1">
            <a:off x="3924300" y="2420938"/>
            <a:ext cx="503238" cy="720725"/>
          </a:xfrm>
          <a:prstGeom prst="line">
            <a:avLst/>
          </a:prstGeom>
          <a:noFill/>
          <a:ln w="19050">
            <a:solidFill>
              <a:srgbClr val="0000FF"/>
            </a:solidFill>
            <a:round/>
            <a:headEnd/>
            <a:tailEnd/>
          </a:ln>
          <a:effectLst/>
        </p:spPr>
        <p:txBody>
          <a:bodyPr/>
          <a:lstStyle/>
          <a:p>
            <a:endParaRPr lang="fr-FR"/>
          </a:p>
        </p:txBody>
      </p:sp>
      <p:sp>
        <p:nvSpPr>
          <p:cNvPr id="69667" name="Line 35"/>
          <p:cNvSpPr>
            <a:spLocks noChangeShapeType="1"/>
          </p:cNvSpPr>
          <p:nvPr/>
        </p:nvSpPr>
        <p:spPr bwMode="auto">
          <a:xfrm>
            <a:off x="4427538" y="2420938"/>
            <a:ext cx="360362" cy="287337"/>
          </a:xfrm>
          <a:prstGeom prst="line">
            <a:avLst/>
          </a:prstGeom>
          <a:noFill/>
          <a:ln w="19050">
            <a:solidFill>
              <a:srgbClr val="0000FF"/>
            </a:solidFill>
            <a:round/>
            <a:headEnd/>
            <a:tailEnd/>
          </a:ln>
          <a:effectLst/>
        </p:spPr>
        <p:txBody>
          <a:bodyPr/>
          <a:lstStyle/>
          <a:p>
            <a:endParaRPr lang="fr-FR"/>
          </a:p>
        </p:txBody>
      </p:sp>
      <p:sp>
        <p:nvSpPr>
          <p:cNvPr id="69668" name="Line 36"/>
          <p:cNvSpPr>
            <a:spLocks noChangeShapeType="1"/>
          </p:cNvSpPr>
          <p:nvPr/>
        </p:nvSpPr>
        <p:spPr bwMode="auto">
          <a:xfrm flipV="1">
            <a:off x="4787900" y="2205038"/>
            <a:ext cx="647700" cy="503237"/>
          </a:xfrm>
          <a:prstGeom prst="line">
            <a:avLst/>
          </a:prstGeom>
          <a:noFill/>
          <a:ln w="19050">
            <a:solidFill>
              <a:srgbClr val="0000FF"/>
            </a:solidFill>
            <a:round/>
            <a:headEnd/>
            <a:tailEnd/>
          </a:ln>
          <a:effectLst/>
        </p:spPr>
        <p:txBody>
          <a:bodyPr/>
          <a:lstStyle/>
          <a:p>
            <a:endParaRPr lang="fr-FR"/>
          </a:p>
        </p:txBody>
      </p:sp>
      <p:sp>
        <p:nvSpPr>
          <p:cNvPr id="69669" name="Line 37"/>
          <p:cNvSpPr>
            <a:spLocks noChangeShapeType="1"/>
          </p:cNvSpPr>
          <p:nvPr/>
        </p:nvSpPr>
        <p:spPr bwMode="auto">
          <a:xfrm>
            <a:off x="5435600" y="2205038"/>
            <a:ext cx="360363" cy="360362"/>
          </a:xfrm>
          <a:prstGeom prst="line">
            <a:avLst/>
          </a:prstGeom>
          <a:noFill/>
          <a:ln w="19050">
            <a:solidFill>
              <a:srgbClr val="0000FF"/>
            </a:solidFill>
            <a:round/>
            <a:headEnd/>
            <a:tailEnd/>
          </a:ln>
          <a:effectLst/>
        </p:spPr>
        <p:txBody>
          <a:bodyPr/>
          <a:lstStyle/>
          <a:p>
            <a:endParaRPr lang="fr-FR"/>
          </a:p>
        </p:txBody>
      </p:sp>
      <p:sp>
        <p:nvSpPr>
          <p:cNvPr id="69670" name="Line 38"/>
          <p:cNvSpPr>
            <a:spLocks noChangeShapeType="1"/>
          </p:cNvSpPr>
          <p:nvPr/>
        </p:nvSpPr>
        <p:spPr bwMode="auto">
          <a:xfrm flipV="1">
            <a:off x="5795963" y="2060575"/>
            <a:ext cx="360362" cy="504825"/>
          </a:xfrm>
          <a:prstGeom prst="line">
            <a:avLst/>
          </a:prstGeom>
          <a:noFill/>
          <a:ln w="19050">
            <a:solidFill>
              <a:srgbClr val="0000FF"/>
            </a:solidFill>
            <a:round/>
            <a:headEnd/>
            <a:tailEnd/>
          </a:ln>
          <a:effectLst/>
        </p:spPr>
        <p:txBody>
          <a:bodyPr/>
          <a:lstStyle/>
          <a:p>
            <a:endParaRPr lang="fr-FR"/>
          </a:p>
        </p:txBody>
      </p:sp>
      <p:sp>
        <p:nvSpPr>
          <p:cNvPr id="69671" name="Line 39"/>
          <p:cNvSpPr>
            <a:spLocks noChangeShapeType="1"/>
          </p:cNvSpPr>
          <p:nvPr/>
        </p:nvSpPr>
        <p:spPr bwMode="auto">
          <a:xfrm>
            <a:off x="6156325" y="2060575"/>
            <a:ext cx="1655763" cy="1512888"/>
          </a:xfrm>
          <a:prstGeom prst="line">
            <a:avLst/>
          </a:prstGeom>
          <a:noFill/>
          <a:ln w="19050">
            <a:solidFill>
              <a:srgbClr val="0000FF"/>
            </a:solidFill>
            <a:round/>
            <a:headEnd/>
            <a:tailEnd/>
          </a:ln>
          <a:effectLst/>
        </p:spPr>
        <p:txBody>
          <a:bodyPr/>
          <a:lstStyle/>
          <a:p>
            <a:endParaRPr lang="fr-FR"/>
          </a:p>
        </p:txBody>
      </p:sp>
      <p:sp>
        <p:nvSpPr>
          <p:cNvPr id="69672" name="Text Box 40"/>
          <p:cNvSpPr txBox="1">
            <a:spLocks noChangeArrowheads="1"/>
          </p:cNvSpPr>
          <p:nvPr/>
        </p:nvSpPr>
        <p:spPr bwMode="auto">
          <a:xfrm>
            <a:off x="48854" y="5871581"/>
            <a:ext cx="9114270" cy="707876"/>
          </a:xfrm>
          <a:prstGeom prst="rect">
            <a:avLst/>
          </a:prstGeom>
          <a:noFill/>
          <a:ln w="9525">
            <a:noFill/>
            <a:miter lim="800000"/>
            <a:headEnd/>
            <a:tailEnd/>
          </a:ln>
          <a:effectLst/>
        </p:spPr>
        <p:txBody>
          <a:bodyPr wrap="none" lIns="91430" tIns="45715" rIns="91430" bIns="45715">
            <a:spAutoFit/>
          </a:bodyPr>
          <a:lstStyle/>
          <a:p>
            <a:r>
              <a:rPr lang="fr-FR" sz="2000" b="1" dirty="0">
                <a:solidFill>
                  <a:srgbClr val="FF0000"/>
                </a:solidFill>
              </a:rPr>
              <a:t>Plus de temps passé au dessus du seuil de </a:t>
            </a:r>
            <a:r>
              <a:rPr lang="fr-FR" sz="2000" b="1" dirty="0" err="1">
                <a:solidFill>
                  <a:srgbClr val="FF0000"/>
                </a:solidFill>
              </a:rPr>
              <a:t>craving</a:t>
            </a:r>
            <a:r>
              <a:rPr lang="fr-FR" sz="2000" b="1" dirty="0">
                <a:solidFill>
                  <a:srgbClr val="FF0000"/>
                </a:solidFill>
              </a:rPr>
              <a:t>/envie </a:t>
            </a:r>
          </a:p>
          <a:p>
            <a:r>
              <a:rPr lang="fr-FR" sz="2000" b="1" dirty="0" smtClean="0">
                <a:solidFill>
                  <a:srgbClr val="FF0000"/>
                </a:solidFill>
              </a:rPr>
              <a:t>Produit à absorption buccale: imite/remplace les pics </a:t>
            </a:r>
            <a:r>
              <a:rPr lang="fr-FR" sz="2000" b="1" dirty="0">
                <a:solidFill>
                  <a:srgbClr val="FF0000"/>
                </a:solidFill>
              </a:rPr>
              <a:t>nicotiniques  – auto</a:t>
            </a:r>
            <a:r>
              <a:rPr lang="fr-FR" sz="2000" b="1" dirty="0">
                <a:solidFill>
                  <a:srgbClr val="0000FF"/>
                </a:solidFill>
              </a:rPr>
              <a:t>-titration</a:t>
            </a:r>
            <a:r>
              <a:rPr lang="fr-FR" sz="2000" b="1" dirty="0" smtClean="0">
                <a:solidFill>
                  <a:srgbClr val="0000FF"/>
                </a:solidFill>
              </a:rPr>
              <a:t>.</a:t>
            </a:r>
            <a:endParaRPr lang="fr-FR" sz="2000" b="1" dirty="0">
              <a:solidFill>
                <a:srgbClr val="0000FF"/>
              </a:solidFill>
            </a:endParaRPr>
          </a:p>
        </p:txBody>
      </p:sp>
      <p:sp>
        <p:nvSpPr>
          <p:cNvPr id="2" name="Espace réservé du numéro de diapositive 1"/>
          <p:cNvSpPr>
            <a:spLocks noGrp="1"/>
          </p:cNvSpPr>
          <p:nvPr>
            <p:ph type="sldNum" sz="quarter" idx="12"/>
          </p:nvPr>
        </p:nvSpPr>
        <p:spPr/>
        <p:txBody>
          <a:bodyPr/>
          <a:lstStyle/>
          <a:p>
            <a:fld id="{C5F60339-0CB1-4F86-8756-890D85358D73}" type="slidenum">
              <a:rPr lang="en-US" smtClean="0"/>
              <a:t>9</a:t>
            </a:fld>
            <a:endParaRPr lang="en-US"/>
          </a:p>
        </p:txBody>
      </p:sp>
    </p:spTree>
    <p:extLst>
      <p:ext uri="{BB962C8B-B14F-4D97-AF65-F5344CB8AC3E}">
        <p14:creationId xmlns:p14="http://schemas.microsoft.com/office/powerpoint/2010/main" val="30778896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420</TotalTime>
  <Words>2097</Words>
  <Application>Microsoft Office PowerPoint</Application>
  <PresentationFormat>Affichage à l'écran (4:3)</PresentationFormat>
  <Paragraphs>384</Paragraphs>
  <Slides>32</Slides>
  <Notes>6</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32</vt:i4>
      </vt:variant>
    </vt:vector>
  </HeadingPairs>
  <TitlesOfParts>
    <vt:vector size="42" baseType="lpstr">
      <vt:lpstr>Arial</vt:lpstr>
      <vt:lpstr>Arial Black</vt:lpstr>
      <vt:lpstr>Arial Unicode MS</vt:lpstr>
      <vt:lpstr>Calibri</vt:lpstr>
      <vt:lpstr>Franklin Gothic Medium</vt:lpstr>
      <vt:lpstr>GuardianSansGR-Regular</vt:lpstr>
      <vt:lpstr>Impact</vt:lpstr>
      <vt:lpstr>Symbol</vt:lpstr>
      <vt:lpstr>Times New Roman</vt:lpstr>
      <vt:lpstr>Thème Office</vt:lpstr>
      <vt:lpstr>Les méthodes du sevrage tabagique: quels sont les traitements médicamenteux ?  La cigarette électronique fait-elle partie des méthodes du sevrage tabagique ? </vt:lpstr>
      <vt:lpstr>Les méthodes du sevrage tabagique: quels sont les traitements médicamenteux ?  </vt:lpstr>
      <vt:lpstr>Présentation PowerPoint</vt:lpstr>
      <vt:lpstr>Présentation PowerPoint</vt:lpstr>
      <vt:lpstr>La nicotine ou les traitements de substitution nicotinique (TSN)</vt:lpstr>
      <vt:lpstr>TNS: Le rôle de la pharmacocinétique </vt:lpstr>
      <vt:lpstr>Présentation PowerPoint</vt:lpstr>
      <vt:lpstr>Présentation PowerPoint</vt:lpstr>
      <vt:lpstr>Présentation PowerPoint</vt:lpstr>
      <vt:lpstr>La cytisine</vt:lpstr>
      <vt:lpstr>Varénicline</vt:lpstr>
      <vt:lpstr>Présentation PowerPoint</vt:lpstr>
      <vt:lpstr>Varenicline en clinique</vt:lpstr>
      <vt:lpstr>Modalité d’administration de la varénicline  (extrait du Résumé des caractéristiques du produit, RCP) </vt:lpstr>
      <vt:lpstr>Présentation PowerPoint</vt:lpstr>
      <vt:lpstr>Varenicline: function rénale</vt:lpstr>
      <vt:lpstr> Peut-on associer TSN et varénicline? 2 études: Varenicline + timbre nicotinique/timbre placebo</vt:lpstr>
      <vt:lpstr>Bupropion</vt:lpstr>
      <vt:lpstr>La cigarette électronique fait-elle partie des méthodes du sevrage tabagique ? </vt:lpstr>
      <vt:lpstr>La cigarette électronique (CE) est</vt:lpstr>
      <vt:lpstr>Présentation PowerPoint</vt:lpstr>
      <vt:lpstr>Cigarettes électroniques</vt:lpstr>
      <vt:lpstr>Pharmacologie et toxicologie de la CE</vt:lpstr>
      <vt:lpstr>Effets indésirables (EI)</vt:lpstr>
      <vt:lpstr> Conditions d'application de l'interdiction de vapoter dans certains lieux à usage collectif. Décret n° 2017-633 du 25 avril 2017. Entré en vigueur: 1/10/17.</vt:lpstr>
      <vt:lpstr>Présentation PowerPoint</vt:lpstr>
      <vt:lpstr>Présentation PowerPoint</vt:lpstr>
      <vt:lpstr>Présentation PowerPoint</vt:lpstr>
      <vt:lpstr>Les études observationnelles</vt:lpstr>
      <vt:lpstr>CE et les jeunes </vt:lpstr>
      <vt:lpstr>Recommandations britanniques du 28/3/2018 (les recommandations les plus récentes)</vt:lpstr>
      <vt:lpstr>Références</vt:lpstr>
    </vt:vector>
  </TitlesOfParts>
  <Company>APHP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méthodes du sevrage tabagique : quels sont les traitements médicamenteux ? La cigarette électronique fait-elle partie des méthodes du sevrage tabagique ?</dc:title>
  <dc:creator>AP-HP</dc:creator>
  <cp:lastModifiedBy>Sophie-Hélène GOULET</cp:lastModifiedBy>
  <cp:revision>56</cp:revision>
  <dcterms:created xsi:type="dcterms:W3CDTF">2018-04-03T12:28:20Z</dcterms:created>
  <dcterms:modified xsi:type="dcterms:W3CDTF">2019-02-25T12:51:13Z</dcterms:modified>
</cp:coreProperties>
</file>